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67" r:id="rId4"/>
    <p:sldId id="268" r:id="rId5"/>
    <p:sldId id="269" r:id="rId6"/>
    <p:sldId id="270" r:id="rId7"/>
    <p:sldId id="271" r:id="rId8"/>
    <p:sldId id="262" r:id="rId9"/>
    <p:sldId id="272" r:id="rId10"/>
    <p:sldId id="273" r:id="rId11"/>
    <p:sldId id="274" r:id="rId12"/>
    <p:sldId id="275" r:id="rId13"/>
    <p:sldId id="276" r:id="rId14"/>
    <p:sldId id="277" r:id="rId15"/>
    <p:sldId id="259" r:id="rId16"/>
    <p:sldId id="27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89" autoAdjust="0"/>
    <p:restoredTop sz="94660"/>
  </p:normalViewPr>
  <p:slideViewPr>
    <p:cSldViewPr snapToGrid="0">
      <p:cViewPr varScale="1">
        <p:scale>
          <a:sx n="73" d="100"/>
          <a:sy n="73" d="100"/>
        </p:scale>
        <p:origin x="5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084CF5-6DB8-45D8-8DF7-5DFAA305342D}" type="datetimeFigureOut">
              <a:rPr lang="en-GB" smtClean="0"/>
              <a:t>07/09/2021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F5FDC2-B4A8-4962-9167-A71499E41360}" type="slidenum">
              <a:rPr lang="en-GB" smtClean="0"/>
              <a:t>‹#›</a:t>
            </a:fld>
            <a:endParaRPr lang="en-GB"/>
          </a:p>
        </p:txBody>
      </p:sp>
    </p:spTree>
    <p:extLst>
      <p:ext uri="{BB962C8B-B14F-4D97-AF65-F5344CB8AC3E}">
        <p14:creationId xmlns:p14="http://schemas.microsoft.com/office/powerpoint/2010/main" val="34864168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A4B90FA-8A33-4A83-B872-67A78FA7026E}" type="datetimeFigureOut">
              <a:rPr lang="en-GB" smtClean="0"/>
              <a:t>07/09/2021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F6D590-33AF-40B4-923D-8AF6ECF9883C}" type="slidenum">
              <a:rPr lang="en-GB" smtClean="0"/>
              <a:t>‹#›</a:t>
            </a:fld>
            <a:endParaRPr lang="en-GB"/>
          </a:p>
        </p:txBody>
      </p:sp>
    </p:spTree>
    <p:extLst>
      <p:ext uri="{BB962C8B-B14F-4D97-AF65-F5344CB8AC3E}">
        <p14:creationId xmlns:p14="http://schemas.microsoft.com/office/powerpoint/2010/main" val="4167158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4B90FA-8A33-4A83-B872-67A78FA7026E}" type="datetimeFigureOut">
              <a:rPr lang="en-GB" smtClean="0"/>
              <a:t>07/09/2021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F6D590-33AF-40B4-923D-8AF6ECF9883C}" type="slidenum">
              <a:rPr lang="en-GB" smtClean="0"/>
              <a:t>‹#›</a:t>
            </a:fld>
            <a:endParaRPr lang="en-GB"/>
          </a:p>
        </p:txBody>
      </p:sp>
    </p:spTree>
    <p:extLst>
      <p:ext uri="{BB962C8B-B14F-4D97-AF65-F5344CB8AC3E}">
        <p14:creationId xmlns:p14="http://schemas.microsoft.com/office/powerpoint/2010/main" val="42538600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A4B90FA-8A33-4A83-B872-67A78FA7026E}" type="datetimeFigureOut">
              <a:rPr lang="en-GB" smtClean="0"/>
              <a:t>07/09/2021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F6D590-33AF-40B4-923D-8AF6ECF9883C}" type="slidenum">
              <a:rPr lang="en-GB" smtClean="0"/>
              <a:t>‹#›</a:t>
            </a:fld>
            <a:endParaRPr lang="en-GB"/>
          </a:p>
        </p:txBody>
      </p:sp>
    </p:spTree>
    <p:extLst>
      <p:ext uri="{BB962C8B-B14F-4D97-AF65-F5344CB8AC3E}">
        <p14:creationId xmlns:p14="http://schemas.microsoft.com/office/powerpoint/2010/main" val="424725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A4B90FA-8A33-4A83-B872-67A78FA7026E}" type="datetimeFigureOut">
              <a:rPr lang="en-GB" smtClean="0"/>
              <a:t>07/09/2021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F6D590-33AF-40B4-923D-8AF6ECF9883C}" type="slidenum">
              <a:rPr lang="en-GB" smtClean="0"/>
              <a:t>‹#›</a:t>
            </a:fld>
            <a:endParaRPr lang="en-GB"/>
          </a:p>
        </p:txBody>
      </p:sp>
    </p:spTree>
    <p:extLst>
      <p:ext uri="{BB962C8B-B14F-4D97-AF65-F5344CB8AC3E}">
        <p14:creationId xmlns:p14="http://schemas.microsoft.com/office/powerpoint/2010/main" val="3215694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A4B90FA-8A33-4A83-B872-67A78FA7026E}" type="datetimeFigureOut">
              <a:rPr lang="en-GB" smtClean="0"/>
              <a:t>07/09/2021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F6D590-33AF-40B4-923D-8AF6ECF9883C}" type="slidenum">
              <a:rPr lang="en-GB" smtClean="0"/>
              <a:t>‹#›</a:t>
            </a:fld>
            <a:endParaRPr lang="en-GB"/>
          </a:p>
        </p:txBody>
      </p:sp>
    </p:spTree>
    <p:extLst>
      <p:ext uri="{BB962C8B-B14F-4D97-AF65-F5344CB8AC3E}">
        <p14:creationId xmlns:p14="http://schemas.microsoft.com/office/powerpoint/2010/main" val="41793726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A4B90FA-8A33-4A83-B872-67A78FA7026E}" type="datetimeFigureOut">
              <a:rPr lang="en-GB" smtClean="0"/>
              <a:t>07/09/2021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F6D590-33AF-40B4-923D-8AF6ECF9883C}" type="slidenum">
              <a:rPr lang="en-GB" smtClean="0"/>
              <a:t>‹#›</a:t>
            </a:fld>
            <a:endParaRPr lang="en-GB"/>
          </a:p>
        </p:txBody>
      </p:sp>
    </p:spTree>
    <p:extLst>
      <p:ext uri="{BB962C8B-B14F-4D97-AF65-F5344CB8AC3E}">
        <p14:creationId xmlns:p14="http://schemas.microsoft.com/office/powerpoint/2010/main" val="23779345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4B90FA-8A33-4A83-B872-67A78FA7026E}" type="datetimeFigureOut">
              <a:rPr lang="en-GB" smtClean="0"/>
              <a:t>07/09/2021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F6D590-33AF-40B4-923D-8AF6ECF9883C}" type="slidenum">
              <a:rPr lang="en-GB" smtClean="0"/>
              <a:t>‹#›</a:t>
            </a:fld>
            <a:endParaRPr lang="en-GB"/>
          </a:p>
        </p:txBody>
      </p:sp>
    </p:spTree>
    <p:extLst>
      <p:ext uri="{BB962C8B-B14F-4D97-AF65-F5344CB8AC3E}">
        <p14:creationId xmlns:p14="http://schemas.microsoft.com/office/powerpoint/2010/main" val="2916501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A4B90FA-8A33-4A83-B872-67A78FA7026E}" type="datetimeFigureOut">
              <a:rPr lang="en-GB" smtClean="0"/>
              <a:t>07/09/2021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F6D590-33AF-40B4-923D-8AF6ECF9883C}" type="slidenum">
              <a:rPr lang="en-GB" smtClean="0"/>
              <a:t>‹#›</a:t>
            </a:fld>
            <a:endParaRPr lang="en-GB"/>
          </a:p>
        </p:txBody>
      </p:sp>
    </p:spTree>
    <p:extLst>
      <p:ext uri="{BB962C8B-B14F-4D97-AF65-F5344CB8AC3E}">
        <p14:creationId xmlns:p14="http://schemas.microsoft.com/office/powerpoint/2010/main" val="14863239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A4B90FA-8A33-4A83-B872-67A78FA7026E}" type="datetimeFigureOut">
              <a:rPr lang="en-GB" smtClean="0"/>
              <a:t>07/09/2021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F6D590-33AF-40B4-923D-8AF6ECF9883C}" type="slidenum">
              <a:rPr lang="en-GB" smtClean="0"/>
              <a:t>‹#›</a:t>
            </a:fld>
            <a:endParaRPr lang="en-GB"/>
          </a:p>
        </p:txBody>
      </p:sp>
    </p:spTree>
    <p:extLst>
      <p:ext uri="{BB962C8B-B14F-4D97-AF65-F5344CB8AC3E}">
        <p14:creationId xmlns:p14="http://schemas.microsoft.com/office/powerpoint/2010/main" val="4272903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4B90FA-8A33-4A83-B872-67A78FA7026E}" type="datetimeFigureOut">
              <a:rPr lang="en-GB" smtClean="0"/>
              <a:t>07/09/2021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F6D590-33AF-40B4-923D-8AF6ECF9883C}" type="slidenum">
              <a:rPr lang="en-GB" smtClean="0"/>
              <a:t>‹#›</a:t>
            </a:fld>
            <a:endParaRPr lang="en-GB"/>
          </a:p>
        </p:txBody>
      </p:sp>
    </p:spTree>
    <p:extLst>
      <p:ext uri="{BB962C8B-B14F-4D97-AF65-F5344CB8AC3E}">
        <p14:creationId xmlns:p14="http://schemas.microsoft.com/office/powerpoint/2010/main" val="2212386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4B90FA-8A33-4A83-B872-67A78FA7026E}" type="datetimeFigureOut">
              <a:rPr lang="en-GB" smtClean="0"/>
              <a:t>07/09/2021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F6D590-33AF-40B4-923D-8AF6ECF9883C}" type="slidenum">
              <a:rPr lang="en-GB" smtClean="0"/>
              <a:t>‹#›</a:t>
            </a:fld>
            <a:endParaRPr lang="en-GB"/>
          </a:p>
        </p:txBody>
      </p:sp>
    </p:spTree>
    <p:extLst>
      <p:ext uri="{BB962C8B-B14F-4D97-AF65-F5344CB8AC3E}">
        <p14:creationId xmlns:p14="http://schemas.microsoft.com/office/powerpoint/2010/main" val="20191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4B90FA-8A33-4A83-B872-67A78FA7026E}" type="datetimeFigureOut">
              <a:rPr lang="en-GB" smtClean="0"/>
              <a:t>07/09/2021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F6D590-33AF-40B4-923D-8AF6ECF9883C}" type="slidenum">
              <a:rPr lang="en-GB" smtClean="0"/>
              <a:t>‹#›</a:t>
            </a:fld>
            <a:endParaRPr lang="en-GB"/>
          </a:p>
        </p:txBody>
      </p:sp>
    </p:spTree>
    <p:extLst>
      <p:ext uri="{BB962C8B-B14F-4D97-AF65-F5344CB8AC3E}">
        <p14:creationId xmlns:p14="http://schemas.microsoft.com/office/powerpoint/2010/main" val="36203839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0.png"/></Relationships>
</file>

<file path=ppt/slides/_rels/slide15.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41.png"/><Relationship Id="rId3" Type="http://schemas.openxmlformats.org/officeDocument/2006/relationships/image" Target="../media/image31.png"/><Relationship Id="rId7" Type="http://schemas.openxmlformats.org/officeDocument/2006/relationships/image" Target="../media/image35.png"/><Relationship Id="rId12" Type="http://schemas.openxmlformats.org/officeDocument/2006/relationships/image" Target="../media/image40.png"/><Relationship Id="rId2" Type="http://schemas.openxmlformats.org/officeDocument/2006/relationships/image" Target="../media/image1.png"/><Relationship Id="rId16"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34.png"/><Relationship Id="rId11" Type="http://schemas.openxmlformats.org/officeDocument/2006/relationships/image" Target="../media/image39.png"/><Relationship Id="rId5" Type="http://schemas.openxmlformats.org/officeDocument/2006/relationships/image" Target="../media/image33.png"/><Relationship Id="rId15" Type="http://schemas.openxmlformats.org/officeDocument/2006/relationships/image" Target="../media/image4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 Id="rId14" Type="http://schemas.openxmlformats.org/officeDocument/2006/relationships/image" Target="../media/image42.png"/></Relationships>
</file>

<file path=ppt/slides/_rels/slide16.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5.png"/><Relationship Id="rId7" Type="http://schemas.openxmlformats.org/officeDocument/2006/relationships/image" Target="../media/image47.png"/><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image" Target="../media/image36.png"/><Relationship Id="rId9"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87676" y="5543550"/>
            <a:ext cx="2104324" cy="1314449"/>
          </a:xfrm>
          <a:prstGeom prst="rect">
            <a:avLst/>
          </a:prstGeom>
        </p:spPr>
      </p:pic>
      <p:sp>
        <p:nvSpPr>
          <p:cNvPr id="6" name="TextBox 5"/>
          <p:cNvSpPr txBox="1"/>
          <p:nvPr/>
        </p:nvSpPr>
        <p:spPr>
          <a:xfrm>
            <a:off x="1157288" y="257175"/>
            <a:ext cx="10344150" cy="461665"/>
          </a:xfrm>
          <a:prstGeom prst="rect">
            <a:avLst/>
          </a:prstGeom>
          <a:noFill/>
        </p:spPr>
        <p:txBody>
          <a:bodyPr wrap="square" rtlCol="0">
            <a:spAutoFit/>
          </a:bodyPr>
          <a:lstStyle/>
          <a:p>
            <a:pPr algn="ctr"/>
            <a:r>
              <a:rPr lang="en-GB" sz="2400" b="1" u="sng" dirty="0" smtClean="0">
                <a:effectLst>
                  <a:outerShdw blurRad="38100" dist="38100" dir="2700000" algn="tl">
                    <a:srgbClr val="000000">
                      <a:alpha val="43137"/>
                    </a:srgbClr>
                  </a:outerShdw>
                </a:effectLst>
              </a:rPr>
              <a:t>Cliftonville Primary and Pre-School Wellbeing</a:t>
            </a:r>
            <a:endParaRPr lang="en-GB" sz="2400" b="1" u="sng" dirty="0">
              <a:effectLst>
                <a:outerShdw blurRad="38100" dist="38100" dir="2700000" algn="tl">
                  <a:srgbClr val="000000">
                    <a:alpha val="43137"/>
                  </a:srgbClr>
                </a:outerShdw>
              </a:effectLst>
            </a:endParaRPr>
          </a:p>
        </p:txBody>
      </p:sp>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1533" y="1014492"/>
            <a:ext cx="8256917"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996758" y="4287729"/>
            <a:ext cx="6926465" cy="830997"/>
          </a:xfrm>
          <a:prstGeom prst="rect">
            <a:avLst/>
          </a:prstGeom>
          <a:noFill/>
        </p:spPr>
        <p:txBody>
          <a:bodyPr wrap="square" rtlCol="0">
            <a:spAutoFit/>
          </a:bodyPr>
          <a:lstStyle/>
          <a:p>
            <a:pPr algn="ctr"/>
            <a:r>
              <a:rPr lang="en-GB" sz="4800" dirty="0" smtClean="0"/>
              <a:t>Award Verification</a:t>
            </a:r>
            <a:endParaRPr lang="en-GB" sz="4800" dirty="0"/>
          </a:p>
        </p:txBody>
      </p:sp>
      <p:pic>
        <p:nvPicPr>
          <p:cNvPr id="3" name="Picture 2"/>
          <p:cNvPicPr>
            <a:picLocks noChangeAspect="1"/>
          </p:cNvPicPr>
          <p:nvPr/>
        </p:nvPicPr>
        <p:blipFill>
          <a:blip r:embed="rId4"/>
          <a:stretch>
            <a:fillRect/>
          </a:stretch>
        </p:blipFill>
        <p:spPr>
          <a:xfrm>
            <a:off x="5712173" y="5118726"/>
            <a:ext cx="1495634" cy="1238423"/>
          </a:xfrm>
          <a:prstGeom prst="rect">
            <a:avLst/>
          </a:prstGeom>
        </p:spPr>
      </p:pic>
    </p:spTree>
    <p:extLst>
      <p:ext uri="{BB962C8B-B14F-4D97-AF65-F5344CB8AC3E}">
        <p14:creationId xmlns:p14="http://schemas.microsoft.com/office/powerpoint/2010/main" val="3832199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87676" y="5543550"/>
            <a:ext cx="2104324" cy="1314449"/>
          </a:xfrm>
          <a:prstGeom prst="rect">
            <a:avLst/>
          </a:prstGeom>
        </p:spPr>
      </p:pic>
      <p:sp>
        <p:nvSpPr>
          <p:cNvPr id="6" name="TextBox 5"/>
          <p:cNvSpPr txBox="1"/>
          <p:nvPr/>
        </p:nvSpPr>
        <p:spPr>
          <a:xfrm>
            <a:off x="1157288" y="257175"/>
            <a:ext cx="10344150" cy="461665"/>
          </a:xfrm>
          <a:prstGeom prst="rect">
            <a:avLst/>
          </a:prstGeom>
          <a:noFill/>
        </p:spPr>
        <p:txBody>
          <a:bodyPr wrap="square" rtlCol="0">
            <a:spAutoFit/>
          </a:bodyPr>
          <a:lstStyle/>
          <a:p>
            <a:pPr algn="ctr"/>
            <a:r>
              <a:rPr lang="en-GB" sz="2400" b="1" u="sng" dirty="0" smtClean="0">
                <a:effectLst>
                  <a:outerShdw blurRad="38100" dist="38100" dir="2700000" algn="tl">
                    <a:srgbClr val="000000">
                      <a:alpha val="43137"/>
                    </a:srgbClr>
                  </a:outerShdw>
                </a:effectLst>
              </a:rPr>
              <a:t>Cliftonville Primary and Pre-School Wellbeing</a:t>
            </a:r>
            <a:endParaRPr lang="en-GB" sz="2400" b="1" u="sng" dirty="0">
              <a:effectLst>
                <a:outerShdw blurRad="38100" dist="38100" dir="2700000" algn="tl">
                  <a:srgbClr val="000000">
                    <a:alpha val="43137"/>
                  </a:srgbClr>
                </a:outerShdw>
              </a:effectLst>
            </a:endParaRPr>
          </a:p>
        </p:txBody>
      </p:sp>
      <p:sp>
        <p:nvSpPr>
          <p:cNvPr id="2" name="TextBox 1"/>
          <p:cNvSpPr txBox="1"/>
          <p:nvPr/>
        </p:nvSpPr>
        <p:spPr>
          <a:xfrm>
            <a:off x="4300537" y="1085850"/>
            <a:ext cx="3857625" cy="769441"/>
          </a:xfrm>
          <a:prstGeom prst="rect">
            <a:avLst/>
          </a:prstGeom>
          <a:noFill/>
        </p:spPr>
        <p:txBody>
          <a:bodyPr wrap="square" rtlCol="0">
            <a:spAutoFit/>
          </a:bodyPr>
          <a:lstStyle/>
          <a:p>
            <a:pPr algn="ctr"/>
            <a:r>
              <a:rPr lang="en-GB" sz="4400" b="1" dirty="0" smtClean="0">
                <a:effectLst>
                  <a:outerShdw blurRad="38100" dist="38100" dir="2700000" algn="tl">
                    <a:srgbClr val="000000">
                      <a:alpha val="43137"/>
                    </a:srgbClr>
                  </a:outerShdw>
                </a:effectLst>
              </a:rPr>
              <a:t>Our Vision</a:t>
            </a:r>
            <a:endParaRPr lang="en-GB" sz="4400" b="1" dirty="0">
              <a:effectLst>
                <a:outerShdw blurRad="38100" dist="38100" dir="2700000" algn="tl">
                  <a:srgbClr val="000000">
                    <a:alpha val="43137"/>
                  </a:srgbClr>
                </a:outerShdw>
              </a:effectLst>
            </a:endParaRPr>
          </a:p>
        </p:txBody>
      </p:sp>
      <p:sp>
        <p:nvSpPr>
          <p:cNvPr id="3" name="Rectangle 2"/>
          <p:cNvSpPr/>
          <p:nvPr/>
        </p:nvSpPr>
        <p:spPr>
          <a:xfrm>
            <a:off x="1871663" y="2100262"/>
            <a:ext cx="8672512" cy="3785652"/>
          </a:xfrm>
          <a:prstGeom prst="rect">
            <a:avLst/>
          </a:prstGeom>
        </p:spPr>
        <p:txBody>
          <a:bodyPr wrap="square">
            <a:spAutoFit/>
          </a:bodyPr>
          <a:lstStyle/>
          <a:p>
            <a:r>
              <a:rPr lang="en-GB" sz="2000" dirty="0" smtClean="0">
                <a:solidFill>
                  <a:srgbClr val="464646"/>
                </a:solidFill>
                <a:effectLst/>
                <a:latin typeface="Open Sans"/>
                <a:ea typeface="Times New Roman" panose="02020603050405020304" pitchFamily="18" charset="0"/>
              </a:rPr>
              <a:t>Wellbeing is at the core of what we do everyday and this is reflected in our school values as the centre to all we do at Cliftonville Primary and Pre-school.  We commit to making it our mission to promote positive wellbeing for all our pupils, staff and the wider community including parents and carers. We recognise that without positive wellbeing we cannot reach our full potential. Therefore, we aim to educate and support our whole school community on the importance of wellbeing and mental health, ensuring it is everyone’s responsibility to care for one another. Through our innovative ‘Wellbeing Hub’ we will provide mental health support, understanding and intervention for pupils and parents ensuring a holistic approach. Our staff are our greatest resource and so we ensure that all staff have a supportive network and feel they are listened, to and valued at all times. </a:t>
            </a:r>
            <a:endParaRPr lang="en-GB" sz="2000" dirty="0">
              <a:effectLst/>
              <a:latin typeface="Times New Roman" panose="02020603050405020304" pitchFamily="18" charset="0"/>
              <a:ea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0" y="0"/>
            <a:ext cx="1495634" cy="1238423"/>
          </a:xfrm>
          <a:prstGeom prst="rect">
            <a:avLst/>
          </a:prstGeom>
        </p:spPr>
      </p:pic>
    </p:spTree>
    <p:extLst>
      <p:ext uri="{BB962C8B-B14F-4D97-AF65-F5344CB8AC3E}">
        <p14:creationId xmlns:p14="http://schemas.microsoft.com/office/powerpoint/2010/main" val="4017211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87676" y="5543550"/>
            <a:ext cx="2104324" cy="1314449"/>
          </a:xfrm>
          <a:prstGeom prst="rect">
            <a:avLst/>
          </a:prstGeom>
        </p:spPr>
      </p:pic>
      <p:sp>
        <p:nvSpPr>
          <p:cNvPr id="6" name="TextBox 5"/>
          <p:cNvSpPr txBox="1"/>
          <p:nvPr/>
        </p:nvSpPr>
        <p:spPr>
          <a:xfrm>
            <a:off x="1157288" y="257175"/>
            <a:ext cx="10344150" cy="461665"/>
          </a:xfrm>
          <a:prstGeom prst="rect">
            <a:avLst/>
          </a:prstGeom>
          <a:noFill/>
        </p:spPr>
        <p:txBody>
          <a:bodyPr wrap="square" rtlCol="0">
            <a:spAutoFit/>
          </a:bodyPr>
          <a:lstStyle/>
          <a:p>
            <a:pPr algn="ctr"/>
            <a:r>
              <a:rPr lang="en-GB" sz="2400" b="1" u="sng" dirty="0" smtClean="0">
                <a:effectLst>
                  <a:outerShdw blurRad="38100" dist="38100" dir="2700000" algn="tl">
                    <a:srgbClr val="000000">
                      <a:alpha val="43137"/>
                    </a:srgbClr>
                  </a:outerShdw>
                </a:effectLst>
              </a:rPr>
              <a:t>Cliftonville Primary and Pre-School Wellbeing</a:t>
            </a:r>
            <a:endParaRPr lang="en-GB" sz="2400" b="1" u="sng" dirty="0">
              <a:effectLst>
                <a:outerShdw blurRad="38100" dist="38100" dir="2700000" algn="tl">
                  <a:srgbClr val="000000">
                    <a:alpha val="43137"/>
                  </a:srgbClr>
                </a:outerShdw>
              </a:effectLst>
            </a:endParaRPr>
          </a:p>
        </p:txBody>
      </p:sp>
      <p:sp>
        <p:nvSpPr>
          <p:cNvPr id="5" name="TextBox 4"/>
          <p:cNvSpPr txBox="1"/>
          <p:nvPr/>
        </p:nvSpPr>
        <p:spPr>
          <a:xfrm>
            <a:off x="640080" y="979714"/>
            <a:ext cx="11286309" cy="584775"/>
          </a:xfrm>
          <a:prstGeom prst="rect">
            <a:avLst/>
          </a:prstGeom>
          <a:noFill/>
        </p:spPr>
        <p:txBody>
          <a:bodyPr wrap="square" rtlCol="0">
            <a:spAutoFit/>
          </a:bodyPr>
          <a:lstStyle/>
          <a:p>
            <a:pPr algn="ctr"/>
            <a:r>
              <a:rPr lang="en-GB" sz="3200" b="1" u="sng" dirty="0" smtClean="0"/>
              <a:t>How we addressed objective 1</a:t>
            </a:r>
            <a:endParaRPr lang="en-GB" sz="3200" b="1" u="sng" dirty="0"/>
          </a:p>
        </p:txBody>
      </p:sp>
      <p:sp>
        <p:nvSpPr>
          <p:cNvPr id="7" name="Rectangle 6"/>
          <p:cNvSpPr/>
          <p:nvPr/>
        </p:nvSpPr>
        <p:spPr>
          <a:xfrm>
            <a:off x="339633" y="1609920"/>
            <a:ext cx="11586755" cy="1200329"/>
          </a:xfrm>
          <a:prstGeom prst="rect">
            <a:avLst/>
          </a:prstGeom>
        </p:spPr>
        <p:txBody>
          <a:bodyPr wrap="square">
            <a:spAutoFit/>
          </a:bodyPr>
          <a:lstStyle/>
          <a:p>
            <a:r>
              <a:rPr lang="en-GB" b="1" dirty="0">
                <a:latin typeface="Comic Sans MS" panose="030F0702030302020204" pitchFamily="66" charset="0"/>
              </a:rPr>
              <a:t>We are committed to promoting emotional and mental health and wellbeing. </a:t>
            </a:r>
            <a:r>
              <a:rPr lang="en-GB" b="1" dirty="0" smtClean="0">
                <a:latin typeface="Comic Sans MS" panose="030F0702030302020204" pitchFamily="66" charset="0"/>
              </a:rPr>
              <a:t>Cliftonville Primary and Pre-school </a:t>
            </a:r>
            <a:r>
              <a:rPr lang="en-GB" b="1" dirty="0">
                <a:latin typeface="Comic Sans MS" panose="030F0702030302020204" pitchFamily="66" charset="0"/>
              </a:rPr>
              <a:t>has </a:t>
            </a:r>
            <a:r>
              <a:rPr lang="en-GB" b="1" dirty="0" smtClean="0">
                <a:latin typeface="Comic Sans MS" panose="030F0702030302020204" pitchFamily="66" charset="0"/>
              </a:rPr>
              <a:t>a diverse Wellbeing team, </a:t>
            </a:r>
            <a:r>
              <a:rPr lang="en-GB" b="1" dirty="0">
                <a:latin typeface="Comic Sans MS" panose="030F0702030302020204" pitchFamily="66" charset="0"/>
              </a:rPr>
              <a:t>responsible for promoting the wellbeing and positive mental health of pupils, </a:t>
            </a:r>
            <a:r>
              <a:rPr lang="en-GB" b="1" dirty="0" smtClean="0">
                <a:latin typeface="Comic Sans MS" panose="030F0702030302020204" pitchFamily="66" charset="0"/>
              </a:rPr>
              <a:t>staff, families and the wider community.  </a:t>
            </a:r>
            <a:r>
              <a:rPr lang="en-GB" b="1" dirty="0">
                <a:latin typeface="Comic Sans MS" panose="030F0702030302020204" pitchFamily="66" charset="0"/>
              </a:rPr>
              <a:t>We employ a </a:t>
            </a:r>
            <a:r>
              <a:rPr lang="en-GB" b="1" dirty="0" smtClean="0">
                <a:latin typeface="Comic Sans MS" panose="030F0702030302020204" pitchFamily="66" charset="0"/>
              </a:rPr>
              <a:t>SLT </a:t>
            </a:r>
            <a:r>
              <a:rPr lang="en-GB" b="1" dirty="0">
                <a:latin typeface="Comic Sans MS" panose="030F0702030302020204" pitchFamily="66" charset="0"/>
              </a:rPr>
              <a:t>lead </a:t>
            </a:r>
            <a:r>
              <a:rPr lang="en-GB" b="1" dirty="0" smtClean="0">
                <a:latin typeface="Comic Sans MS" panose="030F0702030302020204" pitchFamily="66" charset="0"/>
              </a:rPr>
              <a:t>with responsibility for Wellbeing and </a:t>
            </a:r>
            <a:r>
              <a:rPr lang="en-GB" b="1" dirty="0">
                <a:latin typeface="Comic Sans MS" panose="030F0702030302020204" pitchFamily="66" charset="0"/>
              </a:rPr>
              <a:t>are committed to securing the </a:t>
            </a:r>
            <a:r>
              <a:rPr lang="en-GB" b="1" dirty="0" smtClean="0">
                <a:latin typeface="Comic Sans MS" panose="030F0702030302020204" pitchFamily="66" charset="0"/>
              </a:rPr>
              <a:t>Wellbeing award. </a:t>
            </a:r>
            <a:endParaRPr lang="en-GB" b="1" dirty="0">
              <a:latin typeface="Comic Sans MS" panose="030F0702030302020204" pitchFamily="66" charset="0"/>
            </a:endParaRPr>
          </a:p>
        </p:txBody>
      </p:sp>
      <p:sp>
        <p:nvSpPr>
          <p:cNvPr id="8" name="TextBox 7"/>
          <p:cNvSpPr txBox="1"/>
          <p:nvPr/>
        </p:nvSpPr>
        <p:spPr>
          <a:xfrm>
            <a:off x="457200" y="3069771"/>
            <a:ext cx="11299371" cy="3785652"/>
          </a:xfrm>
          <a:prstGeom prst="rect">
            <a:avLst/>
          </a:prstGeom>
          <a:noFill/>
        </p:spPr>
        <p:txBody>
          <a:bodyPr wrap="square" rtlCol="0">
            <a:spAutoFit/>
          </a:bodyPr>
          <a:lstStyle/>
          <a:p>
            <a:pPr marL="285750" indent="-285750">
              <a:buFont typeface="Wingdings" panose="05000000000000000000" pitchFamily="2" charset="2"/>
              <a:buChar char="Ø"/>
            </a:pPr>
            <a:r>
              <a:rPr lang="en-GB" sz="2400" dirty="0" smtClean="0">
                <a:solidFill>
                  <a:srgbClr val="002060"/>
                </a:solidFill>
              </a:rPr>
              <a:t>Set </a:t>
            </a:r>
            <a:r>
              <a:rPr lang="en-GB" sz="2400" dirty="0">
                <a:solidFill>
                  <a:srgbClr val="002060"/>
                </a:solidFill>
              </a:rPr>
              <a:t>up a change team </a:t>
            </a:r>
            <a:r>
              <a:rPr lang="en-GB" sz="2400" dirty="0" smtClean="0">
                <a:solidFill>
                  <a:srgbClr val="002060"/>
                </a:solidFill>
              </a:rPr>
              <a:t>including a  variety of stakeholders.</a:t>
            </a:r>
          </a:p>
          <a:p>
            <a:pPr marL="285750" indent="-285750">
              <a:buFont typeface="Wingdings" panose="05000000000000000000" pitchFamily="2" charset="2"/>
              <a:buChar char="Ø"/>
            </a:pPr>
            <a:r>
              <a:rPr lang="en-GB" sz="2400" dirty="0" smtClean="0">
                <a:solidFill>
                  <a:srgbClr val="002060"/>
                </a:solidFill>
              </a:rPr>
              <a:t> </a:t>
            </a:r>
            <a:r>
              <a:rPr lang="en-GB" sz="2400" dirty="0">
                <a:solidFill>
                  <a:srgbClr val="002060"/>
                </a:solidFill>
              </a:rPr>
              <a:t>Considered the result of evaluations and how </a:t>
            </a:r>
            <a:r>
              <a:rPr lang="en-GB" sz="2400" dirty="0" smtClean="0">
                <a:solidFill>
                  <a:srgbClr val="002060"/>
                </a:solidFill>
              </a:rPr>
              <a:t>improvements can be made for staff, pupils and parents.</a:t>
            </a:r>
          </a:p>
          <a:p>
            <a:pPr marL="285750" indent="-285750">
              <a:buFont typeface="Wingdings" panose="05000000000000000000" pitchFamily="2" charset="2"/>
              <a:buChar char="Ø"/>
            </a:pPr>
            <a:r>
              <a:rPr lang="en-GB" sz="2400" dirty="0" smtClean="0">
                <a:solidFill>
                  <a:srgbClr val="002060"/>
                </a:solidFill>
              </a:rPr>
              <a:t> Produced </a:t>
            </a:r>
            <a:r>
              <a:rPr lang="en-GB" sz="2400" dirty="0">
                <a:solidFill>
                  <a:srgbClr val="002060"/>
                </a:solidFill>
              </a:rPr>
              <a:t>an action plan which has been shared with the leadership team </a:t>
            </a:r>
            <a:endParaRPr lang="en-GB" sz="2400" dirty="0" smtClean="0">
              <a:solidFill>
                <a:srgbClr val="002060"/>
              </a:solidFill>
            </a:endParaRPr>
          </a:p>
          <a:p>
            <a:pPr marL="285750" indent="-285750">
              <a:buFont typeface="Wingdings" panose="05000000000000000000" pitchFamily="2" charset="2"/>
              <a:buChar char="Ø"/>
            </a:pPr>
            <a:r>
              <a:rPr lang="en-GB" sz="2400" dirty="0" smtClean="0">
                <a:solidFill>
                  <a:srgbClr val="002060"/>
                </a:solidFill>
              </a:rPr>
              <a:t>Announced </a:t>
            </a:r>
            <a:r>
              <a:rPr lang="en-GB" sz="2400" dirty="0">
                <a:solidFill>
                  <a:srgbClr val="002060"/>
                </a:solidFill>
              </a:rPr>
              <a:t>the Award </a:t>
            </a:r>
            <a:r>
              <a:rPr lang="en-GB" sz="2400" dirty="0" smtClean="0">
                <a:solidFill>
                  <a:srgbClr val="002060"/>
                </a:solidFill>
              </a:rPr>
              <a:t>at </a:t>
            </a:r>
            <a:r>
              <a:rPr lang="en-GB" sz="2400" dirty="0">
                <a:solidFill>
                  <a:srgbClr val="002060"/>
                </a:solidFill>
              </a:rPr>
              <a:t>staff </a:t>
            </a:r>
            <a:r>
              <a:rPr lang="en-GB" sz="2400" dirty="0" smtClean="0">
                <a:solidFill>
                  <a:srgbClr val="002060"/>
                </a:solidFill>
              </a:rPr>
              <a:t>meetings, discussed at staff weekly morning briefings, sent out Wellbeing newsletter detailing new actions termly </a:t>
            </a:r>
          </a:p>
          <a:p>
            <a:pPr marL="285750" indent="-285750">
              <a:buFont typeface="Wingdings" panose="05000000000000000000" pitchFamily="2" charset="2"/>
              <a:buChar char="Ø"/>
            </a:pPr>
            <a:r>
              <a:rPr lang="en-GB" sz="2400" dirty="0" smtClean="0">
                <a:solidFill>
                  <a:srgbClr val="002060"/>
                </a:solidFill>
              </a:rPr>
              <a:t>Written </a:t>
            </a:r>
            <a:r>
              <a:rPr lang="en-GB" sz="2400" dirty="0">
                <a:solidFill>
                  <a:srgbClr val="002060"/>
                </a:solidFill>
              </a:rPr>
              <a:t>to all families outlining the </a:t>
            </a:r>
            <a:r>
              <a:rPr lang="en-GB" sz="2400" dirty="0" smtClean="0">
                <a:solidFill>
                  <a:srgbClr val="002060"/>
                </a:solidFill>
              </a:rPr>
              <a:t>award, reminded in newsletters and social media site.</a:t>
            </a:r>
          </a:p>
          <a:p>
            <a:pPr marL="285750" indent="-285750">
              <a:buFont typeface="Wingdings" panose="05000000000000000000" pitchFamily="2" charset="2"/>
              <a:buChar char="Ø"/>
            </a:pPr>
            <a:r>
              <a:rPr lang="en-GB" sz="2400" dirty="0" smtClean="0">
                <a:solidFill>
                  <a:srgbClr val="002060"/>
                </a:solidFill>
              </a:rPr>
              <a:t>Conducted </a:t>
            </a:r>
            <a:r>
              <a:rPr lang="en-GB" sz="2400" dirty="0">
                <a:solidFill>
                  <a:srgbClr val="002060"/>
                </a:solidFill>
              </a:rPr>
              <a:t>surveys </a:t>
            </a:r>
            <a:endParaRPr lang="en-GB" sz="2400" dirty="0" smtClean="0">
              <a:solidFill>
                <a:srgbClr val="002060"/>
              </a:solidFill>
            </a:endParaRPr>
          </a:p>
          <a:p>
            <a:pPr marL="285750" indent="-285750">
              <a:buFont typeface="Wingdings" panose="05000000000000000000" pitchFamily="2" charset="2"/>
              <a:buChar char="Ø"/>
            </a:pPr>
            <a:r>
              <a:rPr lang="en-GB" sz="2400" dirty="0" smtClean="0">
                <a:solidFill>
                  <a:srgbClr val="002060"/>
                </a:solidFill>
              </a:rPr>
              <a:t> </a:t>
            </a:r>
            <a:r>
              <a:rPr lang="en-GB" sz="2400" dirty="0">
                <a:solidFill>
                  <a:srgbClr val="002060"/>
                </a:solidFill>
              </a:rPr>
              <a:t>Engaged with </a:t>
            </a:r>
            <a:r>
              <a:rPr lang="en-GB" sz="2400" dirty="0" smtClean="0">
                <a:solidFill>
                  <a:srgbClr val="002060"/>
                </a:solidFill>
              </a:rPr>
              <a:t>pupils through Wellbeing ambassadors and class discussions</a:t>
            </a:r>
            <a:endParaRPr lang="en-GB" sz="2400" dirty="0">
              <a:solidFill>
                <a:srgbClr val="002060"/>
              </a:solidFill>
            </a:endParaRPr>
          </a:p>
        </p:txBody>
      </p:sp>
    </p:spTree>
    <p:extLst>
      <p:ext uri="{BB962C8B-B14F-4D97-AF65-F5344CB8AC3E}">
        <p14:creationId xmlns:p14="http://schemas.microsoft.com/office/powerpoint/2010/main" val="17670171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87676" y="5543550"/>
            <a:ext cx="2104324" cy="1314449"/>
          </a:xfrm>
          <a:prstGeom prst="rect">
            <a:avLst/>
          </a:prstGeom>
        </p:spPr>
      </p:pic>
      <p:sp>
        <p:nvSpPr>
          <p:cNvPr id="6" name="TextBox 5"/>
          <p:cNvSpPr txBox="1"/>
          <p:nvPr/>
        </p:nvSpPr>
        <p:spPr>
          <a:xfrm>
            <a:off x="1157288" y="257175"/>
            <a:ext cx="10344150" cy="461665"/>
          </a:xfrm>
          <a:prstGeom prst="rect">
            <a:avLst/>
          </a:prstGeom>
          <a:noFill/>
        </p:spPr>
        <p:txBody>
          <a:bodyPr wrap="square" rtlCol="0">
            <a:spAutoFit/>
          </a:bodyPr>
          <a:lstStyle/>
          <a:p>
            <a:pPr algn="ctr"/>
            <a:r>
              <a:rPr lang="en-GB" sz="2400" b="1" u="sng" dirty="0" smtClean="0">
                <a:effectLst>
                  <a:outerShdw blurRad="38100" dist="38100" dir="2700000" algn="tl">
                    <a:srgbClr val="000000">
                      <a:alpha val="43137"/>
                    </a:srgbClr>
                  </a:outerShdw>
                </a:effectLst>
              </a:rPr>
              <a:t>Cliftonville Primary and Pre-School Wellbeing</a:t>
            </a:r>
            <a:endParaRPr lang="en-GB" sz="2400" b="1" u="sng" dirty="0">
              <a:effectLst>
                <a:outerShdw blurRad="38100" dist="38100" dir="2700000" algn="tl">
                  <a:srgbClr val="000000">
                    <a:alpha val="43137"/>
                  </a:srgbClr>
                </a:outerShdw>
              </a:effectLst>
            </a:endParaRPr>
          </a:p>
        </p:txBody>
      </p:sp>
      <p:sp>
        <p:nvSpPr>
          <p:cNvPr id="5" name="TextBox 4"/>
          <p:cNvSpPr txBox="1"/>
          <p:nvPr/>
        </p:nvSpPr>
        <p:spPr>
          <a:xfrm>
            <a:off x="640080" y="979714"/>
            <a:ext cx="11286309" cy="584775"/>
          </a:xfrm>
          <a:prstGeom prst="rect">
            <a:avLst/>
          </a:prstGeom>
          <a:noFill/>
        </p:spPr>
        <p:txBody>
          <a:bodyPr wrap="square" rtlCol="0">
            <a:spAutoFit/>
          </a:bodyPr>
          <a:lstStyle/>
          <a:p>
            <a:pPr algn="ctr"/>
            <a:r>
              <a:rPr lang="en-GB" sz="3200" b="1" u="sng" dirty="0" smtClean="0"/>
              <a:t>How we addressed objective 2</a:t>
            </a:r>
            <a:endParaRPr lang="en-GB" sz="3200" b="1" u="sng" dirty="0"/>
          </a:p>
        </p:txBody>
      </p:sp>
      <p:sp>
        <p:nvSpPr>
          <p:cNvPr id="7" name="Rectangle 6"/>
          <p:cNvSpPr/>
          <p:nvPr/>
        </p:nvSpPr>
        <p:spPr>
          <a:xfrm>
            <a:off x="339633" y="1609920"/>
            <a:ext cx="11586755" cy="369332"/>
          </a:xfrm>
          <a:prstGeom prst="rect">
            <a:avLst/>
          </a:prstGeom>
        </p:spPr>
        <p:txBody>
          <a:bodyPr wrap="square">
            <a:spAutoFit/>
          </a:bodyPr>
          <a:lstStyle/>
          <a:p>
            <a:endParaRPr lang="en-GB" b="1" dirty="0">
              <a:latin typeface="Comic Sans MS" panose="030F0702030302020204" pitchFamily="66" charset="0"/>
            </a:endParaRPr>
          </a:p>
        </p:txBody>
      </p:sp>
      <p:sp>
        <p:nvSpPr>
          <p:cNvPr id="8" name="TextBox 7"/>
          <p:cNvSpPr txBox="1"/>
          <p:nvPr/>
        </p:nvSpPr>
        <p:spPr>
          <a:xfrm>
            <a:off x="483324" y="1979252"/>
            <a:ext cx="11299371" cy="5262979"/>
          </a:xfrm>
          <a:prstGeom prst="rect">
            <a:avLst/>
          </a:prstGeom>
          <a:noFill/>
        </p:spPr>
        <p:txBody>
          <a:bodyPr wrap="square" rtlCol="0">
            <a:spAutoFit/>
          </a:bodyPr>
          <a:lstStyle/>
          <a:p>
            <a:r>
              <a:rPr lang="en-GB" sz="2400" dirty="0">
                <a:solidFill>
                  <a:srgbClr val="002060"/>
                </a:solidFill>
              </a:rPr>
              <a:t>The school has a clear vision and strategy for promoting and protecting emotional wellbeing and mental health, which is communicated to all involved with the school.</a:t>
            </a:r>
          </a:p>
          <a:p>
            <a:endParaRPr lang="en-GB" sz="2400" dirty="0" smtClean="0">
              <a:solidFill>
                <a:srgbClr val="002060"/>
              </a:solidFill>
            </a:endParaRPr>
          </a:p>
          <a:p>
            <a:pPr marL="342900" indent="-342900">
              <a:buFont typeface="Wingdings" panose="05000000000000000000" pitchFamily="2" charset="2"/>
              <a:buChar char="Ø"/>
            </a:pPr>
            <a:r>
              <a:rPr lang="en-GB" sz="2400" dirty="0" smtClean="0">
                <a:solidFill>
                  <a:srgbClr val="002060"/>
                </a:solidFill>
              </a:rPr>
              <a:t> </a:t>
            </a:r>
            <a:r>
              <a:rPr lang="en-GB" sz="2400" dirty="0">
                <a:solidFill>
                  <a:srgbClr val="002060"/>
                </a:solidFill>
              </a:rPr>
              <a:t>Wellbeing </a:t>
            </a:r>
            <a:r>
              <a:rPr lang="en-GB" sz="2400" dirty="0" smtClean="0">
                <a:solidFill>
                  <a:srgbClr val="002060"/>
                </a:solidFill>
              </a:rPr>
              <a:t>a key area on school development plan for last two years and plans for the next three years </a:t>
            </a:r>
            <a:r>
              <a:rPr lang="en-GB" sz="2400" dirty="0">
                <a:solidFill>
                  <a:srgbClr val="002060"/>
                </a:solidFill>
              </a:rPr>
              <a:t>across pupils, </a:t>
            </a:r>
            <a:r>
              <a:rPr lang="en-GB" sz="2400" dirty="0" smtClean="0">
                <a:solidFill>
                  <a:srgbClr val="002060"/>
                </a:solidFill>
              </a:rPr>
              <a:t>staff, families and wider community led by member of SLT and the pastoral team. </a:t>
            </a:r>
          </a:p>
          <a:p>
            <a:pPr marL="342900" indent="-342900">
              <a:buFont typeface="Wingdings" panose="05000000000000000000" pitchFamily="2" charset="2"/>
              <a:buChar char="Ø"/>
            </a:pPr>
            <a:r>
              <a:rPr lang="en-GB" sz="2400" dirty="0" smtClean="0">
                <a:solidFill>
                  <a:srgbClr val="002060"/>
                </a:solidFill>
              </a:rPr>
              <a:t> </a:t>
            </a:r>
            <a:r>
              <a:rPr lang="en-GB" sz="2400" dirty="0">
                <a:solidFill>
                  <a:srgbClr val="002060"/>
                </a:solidFill>
              </a:rPr>
              <a:t>Ensure Safeguarding and </a:t>
            </a:r>
            <a:r>
              <a:rPr lang="en-GB" sz="2400" dirty="0" smtClean="0">
                <a:solidFill>
                  <a:srgbClr val="002060"/>
                </a:solidFill>
              </a:rPr>
              <a:t>up to date mental health and wellbeing </a:t>
            </a:r>
            <a:r>
              <a:rPr lang="en-GB" sz="2400" dirty="0">
                <a:solidFill>
                  <a:srgbClr val="002060"/>
                </a:solidFill>
              </a:rPr>
              <a:t>are both reflected in on-going training and to ensure risk factors are central to action </a:t>
            </a:r>
            <a:r>
              <a:rPr lang="en-GB" sz="2400" dirty="0" smtClean="0">
                <a:solidFill>
                  <a:srgbClr val="002060"/>
                </a:solidFill>
              </a:rPr>
              <a:t>planning. All relevant policies updated with Mental health and Wellbeing areas identified.</a:t>
            </a:r>
          </a:p>
          <a:p>
            <a:pPr marL="342900" indent="-342900">
              <a:buFont typeface="Wingdings" panose="05000000000000000000" pitchFamily="2" charset="2"/>
              <a:buChar char="Ø"/>
            </a:pPr>
            <a:r>
              <a:rPr lang="en-GB" sz="2400" dirty="0" smtClean="0">
                <a:solidFill>
                  <a:srgbClr val="002060"/>
                </a:solidFill>
              </a:rPr>
              <a:t> </a:t>
            </a:r>
            <a:r>
              <a:rPr lang="en-GB" sz="2400" dirty="0">
                <a:solidFill>
                  <a:srgbClr val="002060"/>
                </a:solidFill>
              </a:rPr>
              <a:t>Wellbeing Strategic document created and incorporated </a:t>
            </a:r>
            <a:r>
              <a:rPr lang="en-GB" sz="2400" dirty="0" smtClean="0">
                <a:solidFill>
                  <a:srgbClr val="002060"/>
                </a:solidFill>
              </a:rPr>
              <a:t>into 3 year school strategic plan. </a:t>
            </a:r>
          </a:p>
          <a:p>
            <a:pPr marL="342900" indent="-342900">
              <a:buFont typeface="Wingdings" panose="05000000000000000000" pitchFamily="2" charset="2"/>
              <a:buChar char="Ø"/>
            </a:pPr>
            <a:r>
              <a:rPr lang="en-GB" sz="2400" dirty="0" smtClean="0">
                <a:solidFill>
                  <a:srgbClr val="002060"/>
                </a:solidFill>
              </a:rPr>
              <a:t>Improved staff </a:t>
            </a:r>
            <a:r>
              <a:rPr lang="en-GB" sz="2400" dirty="0">
                <a:solidFill>
                  <a:srgbClr val="002060"/>
                </a:solidFill>
              </a:rPr>
              <a:t>spaces for wellbeing have been </a:t>
            </a:r>
            <a:r>
              <a:rPr lang="en-GB" sz="2400" dirty="0" smtClean="0">
                <a:solidFill>
                  <a:srgbClr val="002060"/>
                </a:solidFill>
              </a:rPr>
              <a:t>part of budget for last</a:t>
            </a:r>
          </a:p>
          <a:p>
            <a:r>
              <a:rPr lang="en-GB" sz="2400" dirty="0">
                <a:solidFill>
                  <a:srgbClr val="002060"/>
                </a:solidFill>
              </a:rPr>
              <a:t>a</a:t>
            </a:r>
            <a:r>
              <a:rPr lang="en-GB" sz="2400" dirty="0" smtClean="0">
                <a:solidFill>
                  <a:srgbClr val="002060"/>
                </a:solidFill>
              </a:rPr>
              <a:t>nd this year.</a:t>
            </a:r>
          </a:p>
          <a:p>
            <a:endParaRPr lang="en-GB" sz="2400" dirty="0">
              <a:solidFill>
                <a:srgbClr val="002060"/>
              </a:solidFill>
            </a:endParaRPr>
          </a:p>
        </p:txBody>
      </p:sp>
    </p:spTree>
    <p:extLst>
      <p:ext uri="{BB962C8B-B14F-4D97-AF65-F5344CB8AC3E}">
        <p14:creationId xmlns:p14="http://schemas.microsoft.com/office/powerpoint/2010/main" val="685950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87676" y="5543550"/>
            <a:ext cx="2104324" cy="1314449"/>
          </a:xfrm>
          <a:prstGeom prst="rect">
            <a:avLst/>
          </a:prstGeom>
        </p:spPr>
      </p:pic>
      <p:sp>
        <p:nvSpPr>
          <p:cNvPr id="6" name="TextBox 5"/>
          <p:cNvSpPr txBox="1"/>
          <p:nvPr/>
        </p:nvSpPr>
        <p:spPr>
          <a:xfrm>
            <a:off x="1157288" y="257175"/>
            <a:ext cx="10344150" cy="461665"/>
          </a:xfrm>
          <a:prstGeom prst="rect">
            <a:avLst/>
          </a:prstGeom>
          <a:noFill/>
        </p:spPr>
        <p:txBody>
          <a:bodyPr wrap="square" rtlCol="0">
            <a:spAutoFit/>
          </a:bodyPr>
          <a:lstStyle/>
          <a:p>
            <a:pPr algn="ctr"/>
            <a:r>
              <a:rPr lang="en-GB" sz="2400" b="1" u="sng" dirty="0" smtClean="0">
                <a:effectLst>
                  <a:outerShdw blurRad="38100" dist="38100" dir="2700000" algn="tl">
                    <a:srgbClr val="000000">
                      <a:alpha val="43137"/>
                    </a:srgbClr>
                  </a:outerShdw>
                </a:effectLst>
              </a:rPr>
              <a:t>Cliftonville Primary and Pre-School Wellbeing</a:t>
            </a:r>
            <a:endParaRPr lang="en-GB" sz="2400" b="1" u="sng" dirty="0">
              <a:effectLst>
                <a:outerShdw blurRad="38100" dist="38100" dir="2700000" algn="tl">
                  <a:srgbClr val="000000">
                    <a:alpha val="43137"/>
                  </a:srgbClr>
                </a:outerShdw>
              </a:effectLst>
            </a:endParaRPr>
          </a:p>
        </p:txBody>
      </p:sp>
      <p:sp>
        <p:nvSpPr>
          <p:cNvPr id="5" name="TextBox 4"/>
          <p:cNvSpPr txBox="1"/>
          <p:nvPr/>
        </p:nvSpPr>
        <p:spPr>
          <a:xfrm>
            <a:off x="640080" y="979714"/>
            <a:ext cx="11286309" cy="584775"/>
          </a:xfrm>
          <a:prstGeom prst="rect">
            <a:avLst/>
          </a:prstGeom>
          <a:noFill/>
        </p:spPr>
        <p:txBody>
          <a:bodyPr wrap="square" rtlCol="0">
            <a:spAutoFit/>
          </a:bodyPr>
          <a:lstStyle/>
          <a:p>
            <a:pPr algn="ctr"/>
            <a:r>
              <a:rPr lang="en-GB" sz="3200" b="1" u="sng" dirty="0" smtClean="0"/>
              <a:t>How we addressed objective 3</a:t>
            </a:r>
            <a:endParaRPr lang="en-GB" sz="3200" b="1" u="sng" dirty="0"/>
          </a:p>
        </p:txBody>
      </p:sp>
      <p:sp>
        <p:nvSpPr>
          <p:cNvPr id="7" name="Rectangle 6"/>
          <p:cNvSpPr/>
          <p:nvPr/>
        </p:nvSpPr>
        <p:spPr>
          <a:xfrm>
            <a:off x="339633" y="1609920"/>
            <a:ext cx="11586755" cy="369332"/>
          </a:xfrm>
          <a:prstGeom prst="rect">
            <a:avLst/>
          </a:prstGeom>
        </p:spPr>
        <p:txBody>
          <a:bodyPr wrap="square">
            <a:spAutoFit/>
          </a:bodyPr>
          <a:lstStyle/>
          <a:p>
            <a:endParaRPr lang="en-GB" b="1" dirty="0">
              <a:latin typeface="Comic Sans MS" panose="030F0702030302020204" pitchFamily="66" charset="0"/>
            </a:endParaRPr>
          </a:p>
        </p:txBody>
      </p:sp>
      <p:sp>
        <p:nvSpPr>
          <p:cNvPr id="8" name="TextBox 7"/>
          <p:cNvSpPr txBox="1"/>
          <p:nvPr/>
        </p:nvSpPr>
        <p:spPr>
          <a:xfrm>
            <a:off x="483324" y="1979252"/>
            <a:ext cx="11299371" cy="830997"/>
          </a:xfrm>
          <a:prstGeom prst="rect">
            <a:avLst/>
          </a:prstGeom>
          <a:noFill/>
        </p:spPr>
        <p:txBody>
          <a:bodyPr wrap="square" rtlCol="0">
            <a:spAutoFit/>
          </a:bodyPr>
          <a:lstStyle/>
          <a:p>
            <a:r>
              <a:rPr lang="en-GB" sz="2400">
                <a:solidFill>
                  <a:srgbClr val="002060"/>
                </a:solidFill>
              </a:rPr>
              <a:t>The school has a positive culture which regards emotional wellbeing and mental health as the responsibility of all.</a:t>
            </a:r>
            <a:endParaRPr lang="en-GB" sz="2400" dirty="0">
              <a:solidFill>
                <a:srgbClr val="002060"/>
              </a:solidFill>
            </a:endParaRPr>
          </a:p>
        </p:txBody>
      </p:sp>
      <p:sp>
        <p:nvSpPr>
          <p:cNvPr id="2" name="Rectangle 1"/>
          <p:cNvSpPr/>
          <p:nvPr/>
        </p:nvSpPr>
        <p:spPr>
          <a:xfrm>
            <a:off x="744583" y="3105835"/>
            <a:ext cx="10633166" cy="3385542"/>
          </a:xfrm>
          <a:prstGeom prst="rect">
            <a:avLst/>
          </a:prstGeom>
        </p:spPr>
        <p:txBody>
          <a:bodyPr wrap="square">
            <a:spAutoFit/>
          </a:bodyPr>
          <a:lstStyle/>
          <a:p>
            <a:pPr marL="285750" indent="-285750">
              <a:buFont typeface="Wingdings" panose="05000000000000000000" pitchFamily="2" charset="2"/>
              <a:buChar char="Ø"/>
            </a:pPr>
            <a:r>
              <a:rPr lang="en-GB" sz="3200" dirty="0"/>
              <a:t>Accountability framework created </a:t>
            </a:r>
            <a:r>
              <a:rPr lang="en-GB" sz="3200" dirty="0" smtClean="0"/>
              <a:t> </a:t>
            </a:r>
            <a:r>
              <a:rPr lang="en-GB" sz="3200" dirty="0"/>
              <a:t>shared with </a:t>
            </a:r>
            <a:r>
              <a:rPr lang="en-GB" sz="3200" dirty="0" smtClean="0"/>
              <a:t>staff and on School website</a:t>
            </a:r>
          </a:p>
          <a:p>
            <a:pPr marL="285750" indent="-285750">
              <a:buFont typeface="Wingdings" panose="05000000000000000000" pitchFamily="2" charset="2"/>
              <a:buChar char="Ø"/>
            </a:pPr>
            <a:r>
              <a:rPr lang="en-GB" sz="3200" dirty="0" smtClean="0"/>
              <a:t>Governors and newly formed PTA seen strategic plan and have plans on how to support us s a school in the coming year.</a:t>
            </a:r>
          </a:p>
          <a:p>
            <a:pPr marL="285750" indent="-285750">
              <a:buFont typeface="Wingdings" panose="05000000000000000000" pitchFamily="2" charset="2"/>
              <a:buChar char="Ø"/>
            </a:pPr>
            <a:endParaRPr lang="en-GB" dirty="0" smtClean="0"/>
          </a:p>
          <a:p>
            <a:endParaRPr lang="en-GB" dirty="0" smtClean="0"/>
          </a:p>
          <a:p>
            <a:pPr marL="285750" indent="-285750">
              <a:buFont typeface="Wingdings" panose="05000000000000000000" pitchFamily="2" charset="2"/>
              <a:buChar char="Ø"/>
            </a:pPr>
            <a:endParaRPr lang="en-GB" dirty="0"/>
          </a:p>
        </p:txBody>
      </p:sp>
    </p:spTree>
    <p:extLst>
      <p:ext uri="{BB962C8B-B14F-4D97-AF65-F5344CB8AC3E}">
        <p14:creationId xmlns:p14="http://schemas.microsoft.com/office/powerpoint/2010/main" val="77355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87676" y="5543550"/>
            <a:ext cx="2104324" cy="1314449"/>
          </a:xfrm>
          <a:prstGeom prst="rect">
            <a:avLst/>
          </a:prstGeom>
        </p:spPr>
      </p:pic>
      <p:sp>
        <p:nvSpPr>
          <p:cNvPr id="6" name="TextBox 5"/>
          <p:cNvSpPr txBox="1"/>
          <p:nvPr/>
        </p:nvSpPr>
        <p:spPr>
          <a:xfrm>
            <a:off x="1157288" y="257175"/>
            <a:ext cx="10344150" cy="461665"/>
          </a:xfrm>
          <a:prstGeom prst="rect">
            <a:avLst/>
          </a:prstGeom>
          <a:noFill/>
        </p:spPr>
        <p:txBody>
          <a:bodyPr wrap="square" rtlCol="0">
            <a:spAutoFit/>
          </a:bodyPr>
          <a:lstStyle/>
          <a:p>
            <a:pPr algn="ctr"/>
            <a:r>
              <a:rPr lang="en-GB" sz="2400" b="1" u="sng" dirty="0" smtClean="0">
                <a:effectLst>
                  <a:outerShdw blurRad="38100" dist="38100" dir="2700000" algn="tl">
                    <a:srgbClr val="000000">
                      <a:alpha val="43137"/>
                    </a:srgbClr>
                  </a:outerShdw>
                </a:effectLst>
              </a:rPr>
              <a:t>Cliftonville Primary and Pre-School Wellbeing</a:t>
            </a:r>
            <a:endParaRPr lang="en-GB" sz="2400" b="1" u="sng" dirty="0">
              <a:effectLst>
                <a:outerShdw blurRad="38100" dist="38100" dir="2700000" algn="tl">
                  <a:srgbClr val="000000">
                    <a:alpha val="43137"/>
                  </a:srgbClr>
                </a:outerShdw>
              </a:effectLst>
            </a:endParaRPr>
          </a:p>
        </p:txBody>
      </p:sp>
      <p:sp>
        <p:nvSpPr>
          <p:cNvPr id="5" name="TextBox 4"/>
          <p:cNvSpPr txBox="1"/>
          <p:nvPr/>
        </p:nvSpPr>
        <p:spPr>
          <a:xfrm>
            <a:off x="640080" y="979714"/>
            <a:ext cx="11286309" cy="584775"/>
          </a:xfrm>
          <a:prstGeom prst="rect">
            <a:avLst/>
          </a:prstGeom>
          <a:noFill/>
        </p:spPr>
        <p:txBody>
          <a:bodyPr wrap="square" rtlCol="0">
            <a:spAutoFit/>
          </a:bodyPr>
          <a:lstStyle/>
          <a:p>
            <a:pPr algn="ctr"/>
            <a:r>
              <a:rPr lang="en-GB" sz="3200" b="1" u="sng" dirty="0" smtClean="0"/>
              <a:t>How we addressed objective 3</a:t>
            </a:r>
            <a:endParaRPr lang="en-GB" sz="3200" b="1" u="sng" dirty="0"/>
          </a:p>
        </p:txBody>
      </p:sp>
      <p:sp>
        <p:nvSpPr>
          <p:cNvPr id="7" name="Rectangle 6"/>
          <p:cNvSpPr/>
          <p:nvPr/>
        </p:nvSpPr>
        <p:spPr>
          <a:xfrm>
            <a:off x="339633" y="1609920"/>
            <a:ext cx="11586755" cy="369332"/>
          </a:xfrm>
          <a:prstGeom prst="rect">
            <a:avLst/>
          </a:prstGeom>
        </p:spPr>
        <p:txBody>
          <a:bodyPr wrap="square">
            <a:spAutoFit/>
          </a:bodyPr>
          <a:lstStyle/>
          <a:p>
            <a:endParaRPr lang="en-GB" b="1" dirty="0">
              <a:latin typeface="Comic Sans MS" panose="030F0702030302020204" pitchFamily="66" charset="0"/>
            </a:endParaRPr>
          </a:p>
        </p:txBody>
      </p:sp>
      <p:sp>
        <p:nvSpPr>
          <p:cNvPr id="2" name="Rectangle 1"/>
          <p:cNvSpPr/>
          <p:nvPr/>
        </p:nvSpPr>
        <p:spPr>
          <a:xfrm>
            <a:off x="816424" y="1330254"/>
            <a:ext cx="10633166" cy="1200329"/>
          </a:xfrm>
          <a:prstGeom prst="rect">
            <a:avLst/>
          </a:prstGeom>
        </p:spPr>
        <p:txBody>
          <a:bodyPr wrap="square">
            <a:spAutoFit/>
          </a:bodyPr>
          <a:lstStyle/>
          <a:p>
            <a:endParaRPr lang="en-GB" dirty="0" smtClean="0"/>
          </a:p>
          <a:p>
            <a:pPr marL="285750" indent="-285750">
              <a:buFont typeface="Wingdings" panose="05000000000000000000" pitchFamily="2" charset="2"/>
              <a:buChar char="Ø"/>
            </a:pPr>
            <a:r>
              <a:rPr lang="en-GB" dirty="0" smtClean="0"/>
              <a:t>Pupil Wellbeing ambassadors set up and led by a member of the Change Team. Meeting weekly to discuss school wide issues and to liaise with their classes. </a:t>
            </a:r>
          </a:p>
          <a:p>
            <a:pPr marL="285750" indent="-285750">
              <a:buFont typeface="Wingdings" panose="05000000000000000000" pitchFamily="2" charset="2"/>
              <a:buChar char="Ø"/>
            </a:pPr>
            <a:endParaRPr lang="en-GB" dirty="0"/>
          </a:p>
        </p:txBody>
      </p:sp>
      <p:pic>
        <p:nvPicPr>
          <p:cNvPr id="3" name="Picture 2"/>
          <p:cNvPicPr>
            <a:picLocks noChangeAspect="1"/>
          </p:cNvPicPr>
          <p:nvPr/>
        </p:nvPicPr>
        <p:blipFill>
          <a:blip r:embed="rId3"/>
          <a:stretch>
            <a:fillRect/>
          </a:stretch>
        </p:blipFill>
        <p:spPr>
          <a:xfrm>
            <a:off x="2130994" y="2322327"/>
            <a:ext cx="8071097" cy="4539992"/>
          </a:xfrm>
          <a:prstGeom prst="rect">
            <a:avLst/>
          </a:prstGeom>
        </p:spPr>
      </p:pic>
      <p:pic>
        <p:nvPicPr>
          <p:cNvPr id="9"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1085" y="2344841"/>
            <a:ext cx="1717708" cy="1717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1085" y="4273437"/>
            <a:ext cx="1716983" cy="1709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1085" y="6067961"/>
            <a:ext cx="1858294" cy="713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0"/>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15087"/>
          <a:stretch/>
        </p:blipFill>
        <p:spPr bwMode="auto">
          <a:xfrm>
            <a:off x="10239168" y="2370238"/>
            <a:ext cx="1915755" cy="926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13473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12976" y="2631858"/>
            <a:ext cx="4063431" cy="2213198"/>
          </a:xfrm>
          <a:prstGeom prst="rect">
            <a:avLst/>
          </a:prstGeom>
        </p:spPr>
      </p:pic>
      <p:sp>
        <p:nvSpPr>
          <p:cNvPr id="3" name="Rectangle 2"/>
          <p:cNvSpPr/>
          <p:nvPr/>
        </p:nvSpPr>
        <p:spPr>
          <a:xfrm>
            <a:off x="3657951" y="318253"/>
            <a:ext cx="5838746" cy="830997"/>
          </a:xfrm>
          <a:prstGeom prst="rect">
            <a:avLst/>
          </a:prstGeom>
        </p:spPr>
        <p:txBody>
          <a:bodyPr wrap="square">
            <a:spAutoFit/>
          </a:bodyPr>
          <a:lstStyle/>
          <a:p>
            <a:pPr algn="ctr"/>
            <a:r>
              <a:rPr lang="en-GB" sz="2400" b="1" u="sng" dirty="0">
                <a:effectLst>
                  <a:outerShdw blurRad="38100" dist="38100" dir="2700000" algn="tl">
                    <a:srgbClr val="000000">
                      <a:alpha val="43137"/>
                    </a:srgbClr>
                  </a:outerShdw>
                </a:effectLst>
              </a:rPr>
              <a:t>Cliftonville Primary and Pre-School Wellbeing</a:t>
            </a:r>
          </a:p>
        </p:txBody>
      </p:sp>
      <p:sp>
        <p:nvSpPr>
          <p:cNvPr id="4" name="Rectangle 3"/>
          <p:cNvSpPr/>
          <p:nvPr/>
        </p:nvSpPr>
        <p:spPr>
          <a:xfrm>
            <a:off x="3777980" y="1245716"/>
            <a:ext cx="5367560" cy="584775"/>
          </a:xfrm>
          <a:prstGeom prst="rect">
            <a:avLst/>
          </a:prstGeom>
        </p:spPr>
        <p:txBody>
          <a:bodyPr wrap="none">
            <a:spAutoFit/>
          </a:bodyPr>
          <a:lstStyle/>
          <a:p>
            <a:pPr algn="ctr"/>
            <a:r>
              <a:rPr lang="en-GB" sz="3200" b="1" u="sng" dirty="0"/>
              <a:t>How we addressed objective 3</a:t>
            </a:r>
          </a:p>
        </p:txBody>
      </p:sp>
      <p:sp>
        <p:nvSpPr>
          <p:cNvPr id="5" name="TextBox 4"/>
          <p:cNvSpPr txBox="1"/>
          <p:nvPr/>
        </p:nvSpPr>
        <p:spPr>
          <a:xfrm>
            <a:off x="639988" y="1677751"/>
            <a:ext cx="3618412" cy="954107"/>
          </a:xfrm>
          <a:prstGeom prst="rect">
            <a:avLst/>
          </a:prstGeom>
          <a:noFill/>
        </p:spPr>
        <p:txBody>
          <a:bodyPr wrap="square" rtlCol="0">
            <a:spAutoFit/>
          </a:bodyPr>
          <a:lstStyle/>
          <a:p>
            <a:r>
              <a:rPr lang="en-GB" sz="2800" dirty="0" smtClean="0"/>
              <a:t>Children’s mental health week</a:t>
            </a:r>
            <a:endParaRPr lang="en-GB" sz="2800" dirty="0"/>
          </a:p>
        </p:txBody>
      </p:sp>
      <p:pic>
        <p:nvPicPr>
          <p:cNvPr id="6" name="Picture 5"/>
          <p:cNvPicPr>
            <a:picLocks noChangeAspect="1"/>
          </p:cNvPicPr>
          <p:nvPr/>
        </p:nvPicPr>
        <p:blipFill>
          <a:blip r:embed="rId3"/>
          <a:stretch>
            <a:fillRect/>
          </a:stretch>
        </p:blipFill>
        <p:spPr>
          <a:xfrm>
            <a:off x="6830307" y="2631858"/>
            <a:ext cx="4906060" cy="2381582"/>
          </a:xfrm>
          <a:prstGeom prst="rect">
            <a:avLst/>
          </a:prstGeom>
        </p:spPr>
      </p:pic>
      <p:sp>
        <p:nvSpPr>
          <p:cNvPr id="7" name="TextBox 6"/>
          <p:cNvSpPr txBox="1"/>
          <p:nvPr/>
        </p:nvSpPr>
        <p:spPr>
          <a:xfrm>
            <a:off x="6830307" y="1800861"/>
            <a:ext cx="4906060" cy="830997"/>
          </a:xfrm>
          <a:prstGeom prst="rect">
            <a:avLst/>
          </a:prstGeom>
          <a:noFill/>
        </p:spPr>
        <p:txBody>
          <a:bodyPr wrap="square" rtlCol="0">
            <a:spAutoFit/>
          </a:bodyPr>
          <a:lstStyle/>
          <a:p>
            <a:r>
              <a:rPr lang="en-GB" sz="2400" dirty="0" smtClean="0"/>
              <a:t>Cancelled twice due to </a:t>
            </a:r>
            <a:r>
              <a:rPr lang="en-GB" sz="2400" dirty="0" err="1" smtClean="0"/>
              <a:t>Covid</a:t>
            </a:r>
            <a:r>
              <a:rPr lang="en-GB" sz="2400" dirty="0" smtClean="0"/>
              <a:t> but booked again for Autumn term!</a:t>
            </a:r>
            <a:endParaRPr lang="en-GB" sz="2400" dirty="0"/>
          </a:p>
        </p:txBody>
      </p:sp>
      <p:pic>
        <p:nvPicPr>
          <p:cNvPr id="8" name="Picture 7"/>
          <p:cNvPicPr>
            <a:picLocks noChangeAspect="1"/>
          </p:cNvPicPr>
          <p:nvPr/>
        </p:nvPicPr>
        <p:blipFill>
          <a:blip r:embed="rId4"/>
          <a:stretch>
            <a:fillRect/>
          </a:stretch>
        </p:blipFill>
        <p:spPr>
          <a:xfrm>
            <a:off x="3879669" y="4500565"/>
            <a:ext cx="3485678" cy="2357435"/>
          </a:xfrm>
          <a:prstGeom prst="rect">
            <a:avLst/>
          </a:prstGeom>
        </p:spPr>
      </p:pic>
      <p:sp>
        <p:nvSpPr>
          <p:cNvPr id="9" name="TextBox 8"/>
          <p:cNvSpPr txBox="1"/>
          <p:nvPr/>
        </p:nvSpPr>
        <p:spPr>
          <a:xfrm>
            <a:off x="4493623" y="3226526"/>
            <a:ext cx="2336684" cy="1200329"/>
          </a:xfrm>
          <a:prstGeom prst="rect">
            <a:avLst/>
          </a:prstGeom>
          <a:noFill/>
        </p:spPr>
        <p:txBody>
          <a:bodyPr wrap="square" rtlCol="0">
            <a:spAutoFit/>
          </a:bodyPr>
          <a:lstStyle/>
          <a:p>
            <a:pPr algn="ctr"/>
            <a:r>
              <a:rPr lang="en-GB" sz="2400" dirty="0" smtClean="0"/>
              <a:t>Regular Wellbeing</a:t>
            </a:r>
          </a:p>
          <a:p>
            <a:pPr algn="ctr"/>
            <a:r>
              <a:rPr lang="en-GB" sz="2400" dirty="0" smtClean="0"/>
              <a:t>Assemblies</a:t>
            </a:r>
            <a:endParaRPr lang="en-GB" sz="2400" dirty="0"/>
          </a:p>
        </p:txBody>
      </p:sp>
      <p:pic>
        <p:nvPicPr>
          <p:cNvPr id="10" name="Picture 9"/>
          <p:cNvPicPr>
            <a:picLocks noChangeAspect="1"/>
          </p:cNvPicPr>
          <p:nvPr/>
        </p:nvPicPr>
        <p:blipFill>
          <a:blip r:embed="rId5"/>
          <a:stretch>
            <a:fillRect/>
          </a:stretch>
        </p:blipFill>
        <p:spPr>
          <a:xfrm>
            <a:off x="1437265" y="3909173"/>
            <a:ext cx="1999137" cy="2988015"/>
          </a:xfrm>
          <a:prstGeom prst="rect">
            <a:avLst/>
          </a:prstGeom>
        </p:spPr>
      </p:pic>
      <p:pic>
        <p:nvPicPr>
          <p:cNvPr id="11" name="Picture 10"/>
          <p:cNvPicPr>
            <a:picLocks noChangeAspect="1"/>
          </p:cNvPicPr>
          <p:nvPr/>
        </p:nvPicPr>
        <p:blipFill>
          <a:blip r:embed="rId6"/>
          <a:stretch>
            <a:fillRect/>
          </a:stretch>
        </p:blipFill>
        <p:spPr>
          <a:xfrm>
            <a:off x="7972873" y="4928179"/>
            <a:ext cx="3458315" cy="1832516"/>
          </a:xfrm>
          <a:prstGeom prst="rect">
            <a:avLst/>
          </a:prstGeom>
        </p:spPr>
      </p:pic>
      <p:pic>
        <p:nvPicPr>
          <p:cNvPr id="12" name="Picture 11"/>
          <p:cNvPicPr>
            <a:picLocks noChangeAspect="1"/>
          </p:cNvPicPr>
          <p:nvPr/>
        </p:nvPicPr>
        <p:blipFill>
          <a:blip r:embed="rId7"/>
          <a:stretch>
            <a:fillRect/>
          </a:stretch>
        </p:blipFill>
        <p:spPr>
          <a:xfrm>
            <a:off x="10067472" y="-4524"/>
            <a:ext cx="2104324" cy="1314449"/>
          </a:xfrm>
          <a:prstGeom prst="rect">
            <a:avLst/>
          </a:prstGeom>
        </p:spPr>
      </p:pic>
    </p:spTree>
    <p:extLst>
      <p:ext uri="{BB962C8B-B14F-4D97-AF65-F5344CB8AC3E}">
        <p14:creationId xmlns:p14="http://schemas.microsoft.com/office/powerpoint/2010/main" val="14670166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4964" y="0"/>
            <a:ext cx="2104324" cy="1314449"/>
          </a:xfrm>
          <a:prstGeom prst="rect">
            <a:avLst/>
          </a:prstGeom>
        </p:spPr>
      </p:pic>
      <p:sp>
        <p:nvSpPr>
          <p:cNvPr id="6" name="TextBox 5"/>
          <p:cNvSpPr txBox="1"/>
          <p:nvPr/>
        </p:nvSpPr>
        <p:spPr>
          <a:xfrm>
            <a:off x="1157288" y="257175"/>
            <a:ext cx="10344150" cy="461665"/>
          </a:xfrm>
          <a:prstGeom prst="rect">
            <a:avLst/>
          </a:prstGeom>
          <a:noFill/>
        </p:spPr>
        <p:txBody>
          <a:bodyPr wrap="square" rtlCol="0">
            <a:spAutoFit/>
          </a:bodyPr>
          <a:lstStyle/>
          <a:p>
            <a:pPr algn="ctr"/>
            <a:r>
              <a:rPr lang="en-GB" sz="2400" b="1" u="sng" dirty="0" smtClean="0">
                <a:effectLst>
                  <a:outerShdw blurRad="38100" dist="38100" dir="2700000" algn="tl">
                    <a:srgbClr val="000000">
                      <a:alpha val="43137"/>
                    </a:srgbClr>
                  </a:outerShdw>
                </a:effectLst>
              </a:rPr>
              <a:t>Cliftonville Primary and Pre-School Wellbeing</a:t>
            </a:r>
            <a:endParaRPr lang="en-GB" sz="2400" b="1" u="sng" dirty="0">
              <a:effectLst>
                <a:outerShdw blurRad="38100" dist="38100" dir="2700000" algn="tl">
                  <a:srgbClr val="000000">
                    <a:alpha val="43137"/>
                  </a:srgbClr>
                </a:outerShdw>
              </a:effectLst>
            </a:endParaRPr>
          </a:p>
        </p:txBody>
      </p:sp>
      <p:pic>
        <p:nvPicPr>
          <p:cNvPr id="5"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602" r="6243" b="13863"/>
          <a:stretch/>
        </p:blipFill>
        <p:spPr bwMode="auto">
          <a:xfrm>
            <a:off x="457200" y="1569052"/>
            <a:ext cx="3146809" cy="22301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94680" y="257175"/>
            <a:ext cx="1724480" cy="2299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209411" y="1727660"/>
            <a:ext cx="4764772" cy="584775"/>
          </a:xfrm>
          <a:prstGeom prst="rect">
            <a:avLst/>
          </a:prstGeom>
        </p:spPr>
        <p:txBody>
          <a:bodyPr wrap="square">
            <a:spAutoFit/>
          </a:bodyPr>
          <a:lstStyle/>
          <a:p>
            <a:pPr algn="ctr"/>
            <a:r>
              <a:rPr lang="en-GB" sz="3200" u="sng" dirty="0">
                <a:latin typeface="Comic Sans MS" pitchFamily="66" charset="0"/>
              </a:rPr>
              <a:t>Zones of Regulation</a:t>
            </a:r>
            <a:endParaRPr lang="en-GB" sz="3200" dirty="0"/>
          </a:p>
        </p:txBody>
      </p:sp>
      <p:pic>
        <p:nvPicPr>
          <p:cNvPr id="3" name="Picture 2"/>
          <p:cNvPicPr>
            <a:picLocks noChangeAspect="1"/>
          </p:cNvPicPr>
          <p:nvPr/>
        </p:nvPicPr>
        <p:blipFill>
          <a:blip r:embed="rId5"/>
          <a:stretch>
            <a:fillRect/>
          </a:stretch>
        </p:blipFill>
        <p:spPr>
          <a:xfrm>
            <a:off x="3786031" y="3272463"/>
            <a:ext cx="4383593" cy="1741033"/>
          </a:xfrm>
          <a:prstGeom prst="rect">
            <a:avLst/>
          </a:prstGeom>
        </p:spPr>
      </p:pic>
      <p:sp>
        <p:nvSpPr>
          <p:cNvPr id="7" name="Rectangle 6"/>
          <p:cNvSpPr/>
          <p:nvPr/>
        </p:nvSpPr>
        <p:spPr>
          <a:xfrm>
            <a:off x="2998739" y="790003"/>
            <a:ext cx="6661247" cy="707886"/>
          </a:xfrm>
          <a:prstGeom prst="rect">
            <a:avLst/>
          </a:prstGeom>
        </p:spPr>
        <p:txBody>
          <a:bodyPr wrap="none">
            <a:spAutoFit/>
          </a:bodyPr>
          <a:lstStyle/>
          <a:p>
            <a:pPr algn="ctr"/>
            <a:r>
              <a:rPr lang="en-GB" sz="4000" b="1" u="sng" dirty="0"/>
              <a:t>How we addressed objective 3</a:t>
            </a:r>
          </a:p>
        </p:txBody>
      </p:sp>
      <p:sp>
        <p:nvSpPr>
          <p:cNvPr id="9" name="TextBox 8"/>
          <p:cNvSpPr txBox="1"/>
          <p:nvPr/>
        </p:nvSpPr>
        <p:spPr>
          <a:xfrm>
            <a:off x="457200" y="5329646"/>
            <a:ext cx="11257458" cy="923330"/>
          </a:xfrm>
          <a:prstGeom prst="rect">
            <a:avLst/>
          </a:prstGeom>
          <a:noFill/>
        </p:spPr>
        <p:txBody>
          <a:bodyPr wrap="square" rtlCol="0">
            <a:spAutoFit/>
          </a:bodyPr>
          <a:lstStyle/>
          <a:p>
            <a:r>
              <a:rPr lang="en-GB" dirty="0" smtClean="0"/>
              <a:t>3.1 – Each class has their version of Zones of Regulation for children to show how they are feeling and for staff to be able to support them. PHSE lessons and Wellbeing lessons re cap on the emotions regularly along with termly assemblies.</a:t>
            </a:r>
            <a:endParaRPr lang="en-GB" dirty="0"/>
          </a:p>
        </p:txBody>
      </p:sp>
      <p:pic>
        <p:nvPicPr>
          <p:cNvPr id="10" name="Picture 9"/>
          <p:cNvPicPr>
            <a:picLocks noChangeAspect="1"/>
          </p:cNvPicPr>
          <p:nvPr/>
        </p:nvPicPr>
        <p:blipFill>
          <a:blip r:embed="rId6"/>
          <a:stretch>
            <a:fillRect/>
          </a:stretch>
        </p:blipFill>
        <p:spPr>
          <a:xfrm>
            <a:off x="639222" y="3526975"/>
            <a:ext cx="2782764" cy="1802671"/>
          </a:xfrm>
          <a:prstGeom prst="rect">
            <a:avLst/>
          </a:prstGeom>
        </p:spPr>
      </p:pic>
      <p:pic>
        <p:nvPicPr>
          <p:cNvPr id="11" name="Picture 10"/>
          <p:cNvPicPr>
            <a:picLocks noChangeAspect="1"/>
          </p:cNvPicPr>
          <p:nvPr/>
        </p:nvPicPr>
        <p:blipFill>
          <a:blip r:embed="rId7"/>
          <a:stretch>
            <a:fillRect/>
          </a:stretch>
        </p:blipFill>
        <p:spPr>
          <a:xfrm>
            <a:off x="8301325" y="2800546"/>
            <a:ext cx="3586710" cy="2285035"/>
          </a:xfrm>
          <a:prstGeom prst="rect">
            <a:avLst/>
          </a:prstGeom>
        </p:spPr>
      </p:pic>
    </p:spTree>
    <p:extLst>
      <p:ext uri="{BB962C8B-B14F-4D97-AF65-F5344CB8AC3E}">
        <p14:creationId xmlns:p14="http://schemas.microsoft.com/office/powerpoint/2010/main" val="31666353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400428" y="2516241"/>
            <a:ext cx="2003776" cy="2917908"/>
          </a:xfrm>
          <a:prstGeom prst="rect">
            <a:avLst/>
          </a:prstGeom>
        </p:spPr>
      </p:pic>
      <p:pic>
        <p:nvPicPr>
          <p:cNvPr id="2" name="Picture 1"/>
          <p:cNvPicPr>
            <a:picLocks noChangeAspect="1"/>
          </p:cNvPicPr>
          <p:nvPr/>
        </p:nvPicPr>
        <p:blipFill>
          <a:blip r:embed="rId3"/>
          <a:stretch>
            <a:fillRect/>
          </a:stretch>
        </p:blipFill>
        <p:spPr>
          <a:xfrm>
            <a:off x="10087676" y="5582739"/>
            <a:ext cx="2104324" cy="1314449"/>
          </a:xfrm>
          <a:prstGeom prst="rect">
            <a:avLst/>
          </a:prstGeom>
        </p:spPr>
      </p:pic>
      <p:sp>
        <p:nvSpPr>
          <p:cNvPr id="5" name="Rectangle 4"/>
          <p:cNvSpPr/>
          <p:nvPr/>
        </p:nvSpPr>
        <p:spPr>
          <a:xfrm>
            <a:off x="2625633" y="1735365"/>
            <a:ext cx="9710057" cy="4893647"/>
          </a:xfrm>
          <a:prstGeom prst="rect">
            <a:avLst/>
          </a:prstGeom>
        </p:spPr>
        <p:txBody>
          <a:bodyPr wrap="square">
            <a:spAutoFit/>
          </a:bodyPr>
          <a:lstStyle/>
          <a:p>
            <a:pPr marL="285750" indent="-285750">
              <a:buFont typeface="Wingdings" panose="05000000000000000000" pitchFamily="2" charset="2"/>
              <a:buChar char="Ø"/>
            </a:pPr>
            <a:r>
              <a:rPr lang="en-GB" dirty="0" smtClean="0"/>
              <a:t> </a:t>
            </a:r>
            <a:r>
              <a:rPr lang="en-GB" sz="2400" b="1" dirty="0"/>
              <a:t>Staff Wellbeing </a:t>
            </a:r>
            <a:r>
              <a:rPr lang="en-GB" sz="2400" b="1" dirty="0" smtClean="0"/>
              <a:t>identified if mental health and wellbeing policy.</a:t>
            </a:r>
          </a:p>
          <a:p>
            <a:pPr marL="285750" indent="-285750">
              <a:buFont typeface="Wingdings" panose="05000000000000000000" pitchFamily="2" charset="2"/>
              <a:buChar char="Ø"/>
            </a:pPr>
            <a:r>
              <a:rPr lang="en-GB" sz="2400" b="1" dirty="0" smtClean="0"/>
              <a:t>School Leadership structure ensures there is line managers always on hand to support staff.</a:t>
            </a:r>
          </a:p>
          <a:p>
            <a:pPr marL="285750" indent="-285750">
              <a:buFont typeface="Wingdings" panose="05000000000000000000" pitchFamily="2" charset="2"/>
              <a:buChar char="Ø"/>
            </a:pPr>
            <a:r>
              <a:rPr lang="en-GB" sz="2400" b="1" dirty="0" smtClean="0"/>
              <a:t> </a:t>
            </a:r>
            <a:r>
              <a:rPr lang="en-GB" sz="2400" b="1" dirty="0"/>
              <a:t>Performance Management Review refers to importance of staff </a:t>
            </a:r>
            <a:r>
              <a:rPr lang="en-GB" sz="2400" b="1" dirty="0" smtClean="0"/>
              <a:t>wellbeing</a:t>
            </a:r>
          </a:p>
          <a:p>
            <a:pPr marL="285750" indent="-285750">
              <a:buFont typeface="Wingdings" panose="05000000000000000000" pitchFamily="2" charset="2"/>
              <a:buChar char="Ø"/>
            </a:pPr>
            <a:r>
              <a:rPr lang="en-GB" sz="2400" b="1" dirty="0" smtClean="0"/>
              <a:t> Counselling available on request – plans for CAT wide  access to Health and Wellbeing subscription for access to further mental health support.</a:t>
            </a:r>
          </a:p>
          <a:p>
            <a:pPr marL="285750" indent="-285750">
              <a:buFont typeface="Wingdings" panose="05000000000000000000" pitchFamily="2" charset="2"/>
              <a:buChar char="Ø"/>
            </a:pPr>
            <a:r>
              <a:rPr lang="en-GB" sz="2400" b="1" dirty="0" smtClean="0"/>
              <a:t> </a:t>
            </a:r>
            <a:r>
              <a:rPr lang="en-GB" sz="2400" b="1" dirty="0"/>
              <a:t>Staff aware of costs incurred by the school to support wellbeing </a:t>
            </a:r>
            <a:endParaRPr lang="en-GB" sz="2400" b="1" dirty="0" smtClean="0"/>
          </a:p>
          <a:p>
            <a:pPr marL="285750" indent="-285750">
              <a:buFont typeface="Wingdings" panose="05000000000000000000" pitchFamily="2" charset="2"/>
              <a:buChar char="Ø"/>
            </a:pPr>
            <a:r>
              <a:rPr lang="en-GB" sz="2400" b="1" dirty="0" smtClean="0"/>
              <a:t> Wellbeing Team meet termly to discuss issues in their year groups. </a:t>
            </a:r>
          </a:p>
          <a:p>
            <a:pPr marL="285750" indent="-285750">
              <a:buFont typeface="Wingdings" panose="05000000000000000000" pitchFamily="2" charset="2"/>
              <a:buChar char="Ø"/>
            </a:pPr>
            <a:r>
              <a:rPr lang="en-GB" sz="2400" b="1" dirty="0" smtClean="0"/>
              <a:t>Bi weekly Staff Wellbeing newsletter featuring fun recommendations, Wellbeing links, Recipes and Staff news.</a:t>
            </a:r>
          </a:p>
          <a:p>
            <a:pPr marL="285750" indent="-285750">
              <a:buFont typeface="Wingdings" panose="05000000000000000000" pitchFamily="2" charset="2"/>
              <a:buChar char="Ø"/>
            </a:pPr>
            <a:r>
              <a:rPr lang="en-GB" sz="2400" b="1" dirty="0" smtClean="0"/>
              <a:t>Virtual Quiz night</a:t>
            </a:r>
          </a:p>
          <a:p>
            <a:pPr marL="285750" indent="-285750">
              <a:buFont typeface="Wingdings" panose="05000000000000000000" pitchFamily="2" charset="2"/>
              <a:buChar char="Ø"/>
            </a:pPr>
            <a:r>
              <a:rPr lang="en-GB" sz="2400" b="1" dirty="0" smtClean="0"/>
              <a:t>Bespoke step by step cooking videos and recipe cards</a:t>
            </a:r>
            <a:endParaRPr lang="en-GB" sz="2400" b="1" dirty="0"/>
          </a:p>
        </p:txBody>
      </p:sp>
      <p:sp>
        <p:nvSpPr>
          <p:cNvPr id="6" name="TextBox 5"/>
          <p:cNvSpPr txBox="1"/>
          <p:nvPr/>
        </p:nvSpPr>
        <p:spPr>
          <a:xfrm>
            <a:off x="1157288" y="257175"/>
            <a:ext cx="10344150" cy="461665"/>
          </a:xfrm>
          <a:prstGeom prst="rect">
            <a:avLst/>
          </a:prstGeom>
          <a:noFill/>
        </p:spPr>
        <p:txBody>
          <a:bodyPr wrap="square" rtlCol="0">
            <a:spAutoFit/>
          </a:bodyPr>
          <a:lstStyle/>
          <a:p>
            <a:pPr algn="ctr"/>
            <a:r>
              <a:rPr lang="en-GB" sz="2400" b="1" u="sng" dirty="0" smtClean="0">
                <a:effectLst>
                  <a:outerShdw blurRad="38100" dist="38100" dir="2700000" algn="tl">
                    <a:srgbClr val="000000">
                      <a:alpha val="43137"/>
                    </a:srgbClr>
                  </a:outerShdw>
                </a:effectLst>
              </a:rPr>
              <a:t>Cliftonville Primary and Pre-School Wellbeing</a:t>
            </a:r>
            <a:endParaRPr lang="en-GB" sz="2400" b="1" u="sng" dirty="0">
              <a:effectLst>
                <a:outerShdw blurRad="38100" dist="38100" dir="2700000" algn="tl">
                  <a:srgbClr val="000000">
                    <a:alpha val="43137"/>
                  </a:srgbClr>
                </a:outerShdw>
              </a:effectLst>
            </a:endParaRPr>
          </a:p>
        </p:txBody>
      </p:sp>
      <p:sp>
        <p:nvSpPr>
          <p:cNvPr id="7" name="Rectangle 6"/>
          <p:cNvSpPr/>
          <p:nvPr/>
        </p:nvSpPr>
        <p:spPr>
          <a:xfrm>
            <a:off x="484111" y="781258"/>
            <a:ext cx="11223778" cy="954107"/>
          </a:xfrm>
          <a:prstGeom prst="rect">
            <a:avLst/>
          </a:prstGeom>
        </p:spPr>
        <p:txBody>
          <a:bodyPr wrap="none">
            <a:spAutoFit/>
          </a:bodyPr>
          <a:lstStyle/>
          <a:p>
            <a:pPr algn="ctr"/>
            <a:r>
              <a:rPr lang="en-GB" sz="2800" b="1" u="sng" dirty="0"/>
              <a:t>How we addressed objective </a:t>
            </a:r>
            <a:r>
              <a:rPr lang="en-GB" sz="2800" b="1" u="sng" dirty="0" smtClean="0"/>
              <a:t>4</a:t>
            </a:r>
          </a:p>
          <a:p>
            <a:pPr algn="ctr"/>
            <a:r>
              <a:rPr lang="en-GB" sz="2800" b="1" u="sng" dirty="0" smtClean="0"/>
              <a:t>The </a:t>
            </a:r>
            <a:r>
              <a:rPr lang="en-GB" sz="2800" b="1" u="sng" dirty="0"/>
              <a:t>school actively promotes staff emotional wellbeing and mental health</a:t>
            </a:r>
          </a:p>
        </p:txBody>
      </p:sp>
    </p:spTree>
    <p:extLst>
      <p:ext uri="{BB962C8B-B14F-4D97-AF65-F5344CB8AC3E}">
        <p14:creationId xmlns:p14="http://schemas.microsoft.com/office/powerpoint/2010/main" val="16205047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10398034" y="5737414"/>
            <a:ext cx="1793966" cy="1120586"/>
          </a:xfrm>
          <a:prstGeom prst="rect">
            <a:avLst/>
          </a:prstGeom>
        </p:spPr>
      </p:pic>
      <p:sp>
        <p:nvSpPr>
          <p:cNvPr id="2" name="Rectangle 1"/>
          <p:cNvSpPr/>
          <p:nvPr/>
        </p:nvSpPr>
        <p:spPr>
          <a:xfrm>
            <a:off x="892629" y="1859672"/>
            <a:ext cx="11299371" cy="830997"/>
          </a:xfrm>
          <a:prstGeom prst="rect">
            <a:avLst/>
          </a:prstGeom>
        </p:spPr>
        <p:txBody>
          <a:bodyPr wrap="square">
            <a:spAutoFit/>
          </a:bodyPr>
          <a:lstStyle/>
          <a:p>
            <a:r>
              <a:rPr lang="en-GB" sz="2400" b="1" dirty="0"/>
              <a:t>The school prioritises professional learning and staff development on emotional wellbeing and mental health</a:t>
            </a:r>
            <a:r>
              <a:rPr lang="en-GB" dirty="0"/>
              <a:t>.</a:t>
            </a:r>
          </a:p>
        </p:txBody>
      </p:sp>
      <p:sp>
        <p:nvSpPr>
          <p:cNvPr id="3" name="Rectangle 2"/>
          <p:cNvSpPr/>
          <p:nvPr/>
        </p:nvSpPr>
        <p:spPr>
          <a:xfrm>
            <a:off x="2537008" y="475008"/>
            <a:ext cx="6935104" cy="523220"/>
          </a:xfrm>
          <a:prstGeom prst="rect">
            <a:avLst/>
          </a:prstGeom>
        </p:spPr>
        <p:txBody>
          <a:bodyPr wrap="none">
            <a:spAutoFit/>
          </a:bodyPr>
          <a:lstStyle/>
          <a:p>
            <a:pPr algn="ctr"/>
            <a:r>
              <a:rPr lang="en-GB" sz="2800" b="1" u="sng" dirty="0">
                <a:effectLst>
                  <a:outerShdw blurRad="38100" dist="38100" dir="2700000" algn="tl">
                    <a:srgbClr val="000000">
                      <a:alpha val="43137"/>
                    </a:srgbClr>
                  </a:outerShdw>
                </a:effectLst>
              </a:rPr>
              <a:t>Cliftonville Primary and Pre-School Wellbeing</a:t>
            </a:r>
          </a:p>
        </p:txBody>
      </p:sp>
      <p:sp>
        <p:nvSpPr>
          <p:cNvPr id="4" name="Rectangle 3"/>
          <p:cNvSpPr/>
          <p:nvPr/>
        </p:nvSpPr>
        <p:spPr>
          <a:xfrm>
            <a:off x="3548743" y="1167340"/>
            <a:ext cx="4911634" cy="523220"/>
          </a:xfrm>
          <a:prstGeom prst="rect">
            <a:avLst/>
          </a:prstGeom>
        </p:spPr>
        <p:txBody>
          <a:bodyPr wrap="square">
            <a:spAutoFit/>
          </a:bodyPr>
          <a:lstStyle/>
          <a:p>
            <a:pPr algn="ctr"/>
            <a:r>
              <a:rPr lang="en-GB" sz="2800" b="1" u="sng" dirty="0"/>
              <a:t>How we addressed objective </a:t>
            </a:r>
            <a:r>
              <a:rPr lang="en-GB" sz="2800" b="1" u="sng" dirty="0" smtClean="0"/>
              <a:t>5</a:t>
            </a:r>
            <a:endParaRPr lang="en-GB" sz="2800" b="1" u="sng" dirty="0"/>
          </a:p>
        </p:txBody>
      </p:sp>
      <p:sp>
        <p:nvSpPr>
          <p:cNvPr id="6" name="TextBox 5"/>
          <p:cNvSpPr txBox="1"/>
          <p:nvPr/>
        </p:nvSpPr>
        <p:spPr>
          <a:xfrm>
            <a:off x="1136469" y="2690669"/>
            <a:ext cx="10228217" cy="3785652"/>
          </a:xfrm>
          <a:prstGeom prst="rect">
            <a:avLst/>
          </a:prstGeom>
          <a:noFill/>
        </p:spPr>
        <p:txBody>
          <a:bodyPr wrap="square" rtlCol="0">
            <a:spAutoFit/>
          </a:bodyPr>
          <a:lstStyle/>
          <a:p>
            <a:pPr marL="285750" indent="-285750">
              <a:buFont typeface="Wingdings" panose="05000000000000000000" pitchFamily="2" charset="2"/>
              <a:buChar char="Ø"/>
            </a:pPr>
            <a:r>
              <a:rPr lang="en-GB" sz="2400" dirty="0" smtClean="0"/>
              <a:t>Bespoke training by in house Play therapist on Neuroscience and behaviour focusing on trauma related strategies delivered to all staff in 2020. As recorded training can continue to share with new staff in coming year.</a:t>
            </a:r>
          </a:p>
          <a:p>
            <a:pPr marL="285750" indent="-285750">
              <a:buFont typeface="Wingdings" panose="05000000000000000000" pitchFamily="2" charset="2"/>
              <a:buChar char="Ø"/>
            </a:pPr>
            <a:r>
              <a:rPr lang="en-GB" sz="2400" dirty="0" smtClean="0"/>
              <a:t>Lockdowns or isolations used effectively by staff to access a wide range of Mental Health training. CPD file tracks progress of all staff and their access to training.</a:t>
            </a:r>
          </a:p>
          <a:p>
            <a:pPr marL="285750" indent="-285750">
              <a:buFont typeface="Wingdings" panose="05000000000000000000" pitchFamily="2" charset="2"/>
              <a:buChar char="Ø"/>
            </a:pPr>
            <a:r>
              <a:rPr lang="en-GB" sz="2400" dirty="0" smtClean="0"/>
              <a:t> Webinars by Thanet inclusion services accessed by all TA’s in term 6 2020 during staff meeting time</a:t>
            </a:r>
          </a:p>
          <a:p>
            <a:pPr marL="285750" indent="-285750">
              <a:buFont typeface="Wingdings" panose="05000000000000000000" pitchFamily="2" charset="2"/>
              <a:buChar char="Ø"/>
            </a:pPr>
            <a:r>
              <a:rPr lang="en-GB" sz="2400" dirty="0" smtClean="0"/>
              <a:t>TEAMs area set up with access to all training links, and useful resources for staff to access.</a:t>
            </a:r>
            <a:endParaRPr lang="en-GB" sz="2400" dirty="0"/>
          </a:p>
        </p:txBody>
      </p:sp>
      <p:pic>
        <p:nvPicPr>
          <p:cNvPr id="7" name="Picture 6"/>
          <p:cNvPicPr>
            <a:picLocks noChangeAspect="1"/>
          </p:cNvPicPr>
          <p:nvPr/>
        </p:nvPicPr>
        <p:blipFill>
          <a:blip r:embed="rId3"/>
          <a:stretch>
            <a:fillRect/>
          </a:stretch>
        </p:blipFill>
        <p:spPr>
          <a:xfrm>
            <a:off x="223422" y="160589"/>
            <a:ext cx="1826094" cy="1409721"/>
          </a:xfrm>
          <a:prstGeom prst="rect">
            <a:avLst/>
          </a:prstGeom>
        </p:spPr>
      </p:pic>
    </p:spTree>
    <p:extLst>
      <p:ext uri="{BB962C8B-B14F-4D97-AF65-F5344CB8AC3E}">
        <p14:creationId xmlns:p14="http://schemas.microsoft.com/office/powerpoint/2010/main" val="9758643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5486109"/>
            <a:ext cx="3331029" cy="1411080"/>
          </a:xfrm>
          <a:prstGeom prst="rect">
            <a:avLst/>
          </a:prstGeom>
        </p:spPr>
      </p:pic>
      <p:sp>
        <p:nvSpPr>
          <p:cNvPr id="2" name="Rectangle 1"/>
          <p:cNvSpPr/>
          <p:nvPr/>
        </p:nvSpPr>
        <p:spPr>
          <a:xfrm>
            <a:off x="2537008" y="475008"/>
            <a:ext cx="6935104" cy="523220"/>
          </a:xfrm>
          <a:prstGeom prst="rect">
            <a:avLst/>
          </a:prstGeom>
        </p:spPr>
        <p:txBody>
          <a:bodyPr wrap="none">
            <a:spAutoFit/>
          </a:bodyPr>
          <a:lstStyle/>
          <a:p>
            <a:pPr algn="ctr"/>
            <a:r>
              <a:rPr lang="en-GB" sz="2800" b="1" u="sng" dirty="0">
                <a:effectLst>
                  <a:outerShdw blurRad="38100" dist="38100" dir="2700000" algn="tl">
                    <a:srgbClr val="000000">
                      <a:alpha val="43137"/>
                    </a:srgbClr>
                  </a:outerShdw>
                </a:effectLst>
              </a:rPr>
              <a:t>Cliftonville Primary and Pre-School Wellbeing</a:t>
            </a:r>
          </a:p>
        </p:txBody>
      </p:sp>
      <p:sp>
        <p:nvSpPr>
          <p:cNvPr id="3" name="Rectangle 2"/>
          <p:cNvSpPr/>
          <p:nvPr/>
        </p:nvSpPr>
        <p:spPr>
          <a:xfrm>
            <a:off x="3548743" y="1167340"/>
            <a:ext cx="4911634" cy="523220"/>
          </a:xfrm>
          <a:prstGeom prst="rect">
            <a:avLst/>
          </a:prstGeom>
        </p:spPr>
        <p:txBody>
          <a:bodyPr wrap="square">
            <a:spAutoFit/>
          </a:bodyPr>
          <a:lstStyle/>
          <a:p>
            <a:pPr algn="ctr"/>
            <a:r>
              <a:rPr lang="en-GB" sz="2800" b="1" u="sng" dirty="0"/>
              <a:t>How we addressed objective 6</a:t>
            </a:r>
          </a:p>
        </p:txBody>
      </p:sp>
      <p:sp>
        <p:nvSpPr>
          <p:cNvPr id="4" name="Rectangle 3"/>
          <p:cNvSpPr/>
          <p:nvPr/>
        </p:nvSpPr>
        <p:spPr>
          <a:xfrm>
            <a:off x="422366" y="1859672"/>
            <a:ext cx="11769634" cy="646331"/>
          </a:xfrm>
          <a:prstGeom prst="rect">
            <a:avLst/>
          </a:prstGeom>
        </p:spPr>
        <p:txBody>
          <a:bodyPr wrap="square">
            <a:spAutoFit/>
          </a:bodyPr>
          <a:lstStyle/>
          <a:p>
            <a:r>
              <a:rPr lang="en-GB" b="1" dirty="0"/>
              <a:t>The school understands the different types of emotional and mental health needs across the school and has systems in place to respond appropriately.</a:t>
            </a:r>
          </a:p>
        </p:txBody>
      </p:sp>
      <p:pic>
        <p:nvPicPr>
          <p:cNvPr id="5" name="Picture 4"/>
          <p:cNvPicPr>
            <a:picLocks noChangeAspect="1"/>
          </p:cNvPicPr>
          <p:nvPr/>
        </p:nvPicPr>
        <p:blipFill>
          <a:blip r:embed="rId3"/>
          <a:stretch>
            <a:fillRect/>
          </a:stretch>
        </p:blipFill>
        <p:spPr>
          <a:xfrm>
            <a:off x="8460377" y="2413162"/>
            <a:ext cx="3403079" cy="4444838"/>
          </a:xfrm>
          <a:prstGeom prst="rect">
            <a:avLst/>
          </a:prstGeom>
        </p:spPr>
      </p:pic>
      <p:pic>
        <p:nvPicPr>
          <p:cNvPr id="6" name="Picture 5"/>
          <p:cNvPicPr>
            <a:picLocks noChangeAspect="1"/>
          </p:cNvPicPr>
          <p:nvPr/>
        </p:nvPicPr>
        <p:blipFill>
          <a:blip r:embed="rId4"/>
          <a:stretch>
            <a:fillRect/>
          </a:stretch>
        </p:blipFill>
        <p:spPr>
          <a:xfrm>
            <a:off x="0" y="0"/>
            <a:ext cx="1793966" cy="1120586"/>
          </a:xfrm>
          <a:prstGeom prst="rect">
            <a:avLst/>
          </a:prstGeom>
        </p:spPr>
      </p:pic>
      <p:pic>
        <p:nvPicPr>
          <p:cNvPr id="7" name="Picture 6"/>
          <p:cNvPicPr>
            <a:picLocks noChangeAspect="1"/>
          </p:cNvPicPr>
          <p:nvPr/>
        </p:nvPicPr>
        <p:blipFill>
          <a:blip r:embed="rId5"/>
          <a:stretch>
            <a:fillRect/>
          </a:stretch>
        </p:blipFill>
        <p:spPr>
          <a:xfrm>
            <a:off x="10541726" y="92530"/>
            <a:ext cx="1465010" cy="1121724"/>
          </a:xfrm>
          <a:prstGeom prst="rect">
            <a:avLst/>
          </a:prstGeom>
        </p:spPr>
      </p:pic>
      <p:sp>
        <p:nvSpPr>
          <p:cNvPr id="8" name="TextBox 7"/>
          <p:cNvSpPr txBox="1"/>
          <p:nvPr/>
        </p:nvSpPr>
        <p:spPr>
          <a:xfrm>
            <a:off x="422366" y="2651760"/>
            <a:ext cx="7768045" cy="3139321"/>
          </a:xfrm>
          <a:prstGeom prst="rect">
            <a:avLst/>
          </a:prstGeom>
          <a:noFill/>
        </p:spPr>
        <p:txBody>
          <a:bodyPr wrap="square" rtlCol="0">
            <a:spAutoFit/>
          </a:bodyPr>
          <a:lstStyle/>
          <a:p>
            <a:pPr marL="285750" indent="-285750">
              <a:buFont typeface="Wingdings" panose="05000000000000000000" pitchFamily="2" charset="2"/>
              <a:buChar char="Ø"/>
            </a:pPr>
            <a:r>
              <a:rPr lang="en-GB" dirty="0" smtClean="0"/>
              <a:t>Wellbeing Hub House a unique and vital resources that houses our Pastoral Team and Play therapists that support Pupils on a daily basis along with Parents and the wider community. Termly PPI meetings also identify children of concern and support to be put in place.</a:t>
            </a:r>
          </a:p>
          <a:p>
            <a:pPr marL="285750" indent="-285750">
              <a:buFont typeface="Wingdings" panose="05000000000000000000" pitchFamily="2" charset="2"/>
              <a:buChar char="Ø"/>
            </a:pPr>
            <a:r>
              <a:rPr lang="en-GB" dirty="0" smtClean="0"/>
              <a:t>Pastoral TEAMs area set up to ensure ease of communication and sharing off information.</a:t>
            </a:r>
          </a:p>
          <a:p>
            <a:pPr marL="285750" indent="-285750">
              <a:buFont typeface="Wingdings" panose="05000000000000000000" pitchFamily="2" charset="2"/>
              <a:buChar char="Ø"/>
            </a:pPr>
            <a:r>
              <a:rPr lang="en-GB" dirty="0" smtClean="0"/>
              <a:t>Pastoral / DSL / SEND teams meet weekly to discuss children / parents of concern and actions identified to support them going forward.</a:t>
            </a:r>
          </a:p>
          <a:p>
            <a:pPr marL="285750" indent="-285750">
              <a:buFont typeface="Wingdings" panose="05000000000000000000" pitchFamily="2" charset="2"/>
              <a:buChar char="Ø"/>
            </a:pPr>
            <a:r>
              <a:rPr lang="en-GB" dirty="0" smtClean="0"/>
              <a:t>Training delivered in last year ensures staff can identify Mental health concerns and can notify a Pastoral Team member to support children.</a:t>
            </a:r>
          </a:p>
          <a:p>
            <a:pPr marL="285750" indent="-285750">
              <a:buFont typeface="Wingdings" panose="05000000000000000000" pitchFamily="2" charset="2"/>
              <a:buChar char="Ø"/>
            </a:pPr>
            <a:r>
              <a:rPr lang="en-GB" dirty="0" smtClean="0"/>
              <a:t>Website has links to Mental health support and signposting links.</a:t>
            </a:r>
            <a:endParaRPr lang="en-GB" dirty="0"/>
          </a:p>
        </p:txBody>
      </p:sp>
    </p:spTree>
    <p:extLst>
      <p:ext uri="{BB962C8B-B14F-4D97-AF65-F5344CB8AC3E}">
        <p14:creationId xmlns:p14="http://schemas.microsoft.com/office/powerpoint/2010/main" val="9821339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5486109"/>
            <a:ext cx="3331029" cy="1411080"/>
          </a:xfrm>
          <a:prstGeom prst="rect">
            <a:avLst/>
          </a:prstGeom>
        </p:spPr>
      </p:pic>
      <p:sp>
        <p:nvSpPr>
          <p:cNvPr id="2" name="Rectangle 1"/>
          <p:cNvSpPr/>
          <p:nvPr/>
        </p:nvSpPr>
        <p:spPr>
          <a:xfrm>
            <a:off x="2537008" y="475008"/>
            <a:ext cx="6935104" cy="523220"/>
          </a:xfrm>
          <a:prstGeom prst="rect">
            <a:avLst/>
          </a:prstGeom>
        </p:spPr>
        <p:txBody>
          <a:bodyPr wrap="none">
            <a:spAutoFit/>
          </a:bodyPr>
          <a:lstStyle/>
          <a:p>
            <a:pPr algn="ctr"/>
            <a:r>
              <a:rPr lang="en-GB" sz="2800" b="1" u="sng" dirty="0">
                <a:effectLst>
                  <a:outerShdw blurRad="38100" dist="38100" dir="2700000" algn="tl">
                    <a:srgbClr val="000000">
                      <a:alpha val="43137"/>
                    </a:srgbClr>
                  </a:outerShdw>
                </a:effectLst>
              </a:rPr>
              <a:t>Cliftonville Primary and Pre-School Wellbeing</a:t>
            </a:r>
          </a:p>
        </p:txBody>
      </p:sp>
      <p:sp>
        <p:nvSpPr>
          <p:cNvPr id="3" name="Rectangle 2"/>
          <p:cNvSpPr/>
          <p:nvPr/>
        </p:nvSpPr>
        <p:spPr>
          <a:xfrm>
            <a:off x="3548743" y="1167340"/>
            <a:ext cx="4911634" cy="523220"/>
          </a:xfrm>
          <a:prstGeom prst="rect">
            <a:avLst/>
          </a:prstGeom>
        </p:spPr>
        <p:txBody>
          <a:bodyPr wrap="square">
            <a:spAutoFit/>
          </a:bodyPr>
          <a:lstStyle/>
          <a:p>
            <a:pPr algn="ctr"/>
            <a:r>
              <a:rPr lang="en-GB" sz="2800" b="1" u="sng" dirty="0"/>
              <a:t>How we addressed objective 6</a:t>
            </a:r>
          </a:p>
        </p:txBody>
      </p:sp>
      <p:sp>
        <p:nvSpPr>
          <p:cNvPr id="4" name="Rectangle 3"/>
          <p:cNvSpPr/>
          <p:nvPr/>
        </p:nvSpPr>
        <p:spPr>
          <a:xfrm>
            <a:off x="422366" y="1859672"/>
            <a:ext cx="11769634" cy="646331"/>
          </a:xfrm>
          <a:prstGeom prst="rect">
            <a:avLst/>
          </a:prstGeom>
        </p:spPr>
        <p:txBody>
          <a:bodyPr wrap="square">
            <a:spAutoFit/>
          </a:bodyPr>
          <a:lstStyle/>
          <a:p>
            <a:r>
              <a:rPr lang="en-GB" b="1" dirty="0"/>
              <a:t>The school understands the different types of emotional and mental health needs across the school and has systems in place to respond appropriately.</a:t>
            </a:r>
          </a:p>
        </p:txBody>
      </p:sp>
      <p:pic>
        <p:nvPicPr>
          <p:cNvPr id="5" name="Picture 4"/>
          <p:cNvPicPr>
            <a:picLocks noChangeAspect="1"/>
          </p:cNvPicPr>
          <p:nvPr/>
        </p:nvPicPr>
        <p:blipFill>
          <a:blip r:embed="rId3"/>
          <a:stretch>
            <a:fillRect/>
          </a:stretch>
        </p:blipFill>
        <p:spPr>
          <a:xfrm>
            <a:off x="8460377" y="2413162"/>
            <a:ext cx="3403079" cy="4444838"/>
          </a:xfrm>
          <a:prstGeom prst="rect">
            <a:avLst/>
          </a:prstGeom>
        </p:spPr>
      </p:pic>
      <p:pic>
        <p:nvPicPr>
          <p:cNvPr id="6" name="Picture 5"/>
          <p:cNvPicPr>
            <a:picLocks noChangeAspect="1"/>
          </p:cNvPicPr>
          <p:nvPr/>
        </p:nvPicPr>
        <p:blipFill>
          <a:blip r:embed="rId4"/>
          <a:stretch>
            <a:fillRect/>
          </a:stretch>
        </p:blipFill>
        <p:spPr>
          <a:xfrm>
            <a:off x="0" y="0"/>
            <a:ext cx="1793966" cy="1120586"/>
          </a:xfrm>
          <a:prstGeom prst="rect">
            <a:avLst/>
          </a:prstGeom>
        </p:spPr>
      </p:pic>
      <p:pic>
        <p:nvPicPr>
          <p:cNvPr id="7" name="Picture 6"/>
          <p:cNvPicPr>
            <a:picLocks noChangeAspect="1"/>
          </p:cNvPicPr>
          <p:nvPr/>
        </p:nvPicPr>
        <p:blipFill>
          <a:blip r:embed="rId5"/>
          <a:stretch>
            <a:fillRect/>
          </a:stretch>
        </p:blipFill>
        <p:spPr>
          <a:xfrm>
            <a:off x="10541726" y="92530"/>
            <a:ext cx="1465010" cy="1121724"/>
          </a:xfrm>
          <a:prstGeom prst="rect">
            <a:avLst/>
          </a:prstGeom>
        </p:spPr>
      </p:pic>
      <p:sp>
        <p:nvSpPr>
          <p:cNvPr id="8" name="TextBox 7"/>
          <p:cNvSpPr txBox="1"/>
          <p:nvPr/>
        </p:nvSpPr>
        <p:spPr>
          <a:xfrm>
            <a:off x="422366" y="2651760"/>
            <a:ext cx="7768045" cy="2246769"/>
          </a:xfrm>
          <a:prstGeom prst="rect">
            <a:avLst/>
          </a:prstGeom>
          <a:noFill/>
        </p:spPr>
        <p:txBody>
          <a:bodyPr wrap="square" rtlCol="0">
            <a:spAutoFit/>
          </a:bodyPr>
          <a:lstStyle/>
          <a:p>
            <a:pPr marL="285750" indent="-285750">
              <a:buFont typeface="Wingdings" panose="05000000000000000000" pitchFamily="2" charset="2"/>
              <a:buChar char="Ø"/>
            </a:pPr>
            <a:r>
              <a:rPr lang="en-GB" sz="2000" dirty="0" smtClean="0"/>
              <a:t>Bespoke Emotional Support programme has been written by Play therapist to address areas of Emotional distress such as Separation anxiety, phobias and fears. Initial assessment identifies which anxieties the child has and identifies the packages needed to work through. Run in all Year groups by TA’s.</a:t>
            </a:r>
          </a:p>
          <a:p>
            <a:pPr marL="285750" indent="-285750">
              <a:buFont typeface="Wingdings" panose="05000000000000000000" pitchFamily="2" charset="2"/>
              <a:buChar char="Ø"/>
            </a:pPr>
            <a:r>
              <a:rPr lang="en-GB" sz="2000" dirty="0" smtClean="0"/>
              <a:t>Children with higher levels of Trauma have access to a Play therapist.</a:t>
            </a:r>
          </a:p>
          <a:p>
            <a:pPr marL="285750" indent="-285750">
              <a:buFont typeface="Wingdings" panose="05000000000000000000" pitchFamily="2" charset="2"/>
              <a:buChar char="Ø"/>
            </a:pPr>
            <a:r>
              <a:rPr lang="en-GB" sz="2000" dirty="0" smtClean="0"/>
              <a:t>LAC children given priority slots using PP+ funding for play therapy.</a:t>
            </a:r>
            <a:endParaRPr lang="en-GB" sz="2000" dirty="0"/>
          </a:p>
        </p:txBody>
      </p:sp>
    </p:spTree>
    <p:extLst>
      <p:ext uri="{BB962C8B-B14F-4D97-AF65-F5344CB8AC3E}">
        <p14:creationId xmlns:p14="http://schemas.microsoft.com/office/powerpoint/2010/main" val="30449908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37008" y="475008"/>
            <a:ext cx="6935104" cy="523220"/>
          </a:xfrm>
          <a:prstGeom prst="rect">
            <a:avLst/>
          </a:prstGeom>
        </p:spPr>
        <p:txBody>
          <a:bodyPr wrap="none">
            <a:spAutoFit/>
          </a:bodyPr>
          <a:lstStyle/>
          <a:p>
            <a:pPr algn="ctr"/>
            <a:r>
              <a:rPr lang="en-GB" sz="2800" b="1" u="sng" dirty="0">
                <a:effectLst>
                  <a:outerShdw blurRad="38100" dist="38100" dir="2700000" algn="tl">
                    <a:srgbClr val="000000">
                      <a:alpha val="43137"/>
                    </a:srgbClr>
                  </a:outerShdw>
                </a:effectLst>
              </a:rPr>
              <a:t>Cliftonville Primary and Pre-School Wellbeing</a:t>
            </a:r>
          </a:p>
        </p:txBody>
      </p:sp>
      <p:sp>
        <p:nvSpPr>
          <p:cNvPr id="3" name="Rectangle 2"/>
          <p:cNvSpPr/>
          <p:nvPr/>
        </p:nvSpPr>
        <p:spPr>
          <a:xfrm>
            <a:off x="3548743" y="1167340"/>
            <a:ext cx="4911634" cy="523220"/>
          </a:xfrm>
          <a:prstGeom prst="rect">
            <a:avLst/>
          </a:prstGeom>
        </p:spPr>
        <p:txBody>
          <a:bodyPr wrap="square">
            <a:spAutoFit/>
          </a:bodyPr>
          <a:lstStyle/>
          <a:p>
            <a:pPr algn="ctr"/>
            <a:r>
              <a:rPr lang="en-GB" sz="2800" b="1" u="sng" dirty="0"/>
              <a:t>How we addressed objective </a:t>
            </a:r>
            <a:r>
              <a:rPr lang="en-GB" sz="2800" b="1" u="sng" dirty="0" smtClean="0"/>
              <a:t>7</a:t>
            </a:r>
            <a:endParaRPr lang="en-GB" sz="2800" b="1" u="sng" dirty="0"/>
          </a:p>
        </p:txBody>
      </p:sp>
      <p:pic>
        <p:nvPicPr>
          <p:cNvPr id="6" name="Picture 5"/>
          <p:cNvPicPr>
            <a:picLocks noChangeAspect="1"/>
          </p:cNvPicPr>
          <p:nvPr/>
        </p:nvPicPr>
        <p:blipFill>
          <a:blip r:embed="rId2"/>
          <a:stretch>
            <a:fillRect/>
          </a:stretch>
        </p:blipFill>
        <p:spPr>
          <a:xfrm>
            <a:off x="0" y="0"/>
            <a:ext cx="1793966" cy="1120586"/>
          </a:xfrm>
          <a:prstGeom prst="rect">
            <a:avLst/>
          </a:prstGeom>
        </p:spPr>
      </p:pic>
      <p:sp>
        <p:nvSpPr>
          <p:cNvPr id="8" name="TextBox 7"/>
          <p:cNvSpPr txBox="1"/>
          <p:nvPr/>
        </p:nvSpPr>
        <p:spPr>
          <a:xfrm>
            <a:off x="422366" y="1690560"/>
            <a:ext cx="11769634" cy="707886"/>
          </a:xfrm>
          <a:prstGeom prst="rect">
            <a:avLst/>
          </a:prstGeom>
          <a:noFill/>
        </p:spPr>
        <p:txBody>
          <a:bodyPr wrap="square" rtlCol="0">
            <a:spAutoFit/>
          </a:bodyPr>
          <a:lstStyle/>
          <a:p>
            <a:r>
              <a:rPr lang="en-GB" sz="2000" b="1" dirty="0"/>
              <a:t>The school actively seeks the ongoing participation of the whole-school community in its approach to emotional wellbeing and mental health.</a:t>
            </a:r>
          </a:p>
        </p:txBody>
      </p:sp>
      <p:sp>
        <p:nvSpPr>
          <p:cNvPr id="10" name="TextBox 9"/>
          <p:cNvSpPr txBox="1"/>
          <p:nvPr/>
        </p:nvSpPr>
        <p:spPr>
          <a:xfrm>
            <a:off x="535578" y="2521132"/>
            <a:ext cx="11155680" cy="4154984"/>
          </a:xfrm>
          <a:prstGeom prst="rect">
            <a:avLst/>
          </a:prstGeom>
          <a:noFill/>
        </p:spPr>
        <p:txBody>
          <a:bodyPr wrap="square" rtlCol="0">
            <a:spAutoFit/>
          </a:bodyPr>
          <a:lstStyle/>
          <a:p>
            <a:pPr marL="285750" indent="-285750">
              <a:buFont typeface="Wingdings" panose="05000000000000000000" pitchFamily="2" charset="2"/>
              <a:buChar char="Ø"/>
            </a:pPr>
            <a:r>
              <a:rPr lang="en-GB" sz="2400" dirty="0" smtClean="0"/>
              <a:t>Termly Parent Forum meetings</a:t>
            </a:r>
          </a:p>
          <a:p>
            <a:pPr marL="285750" indent="-285750">
              <a:buFont typeface="Wingdings" panose="05000000000000000000" pitchFamily="2" charset="2"/>
              <a:buChar char="Ø"/>
            </a:pPr>
            <a:r>
              <a:rPr lang="en-GB" sz="2400" dirty="0" smtClean="0"/>
              <a:t>Newly formed PTA as a result of requests from parents to be able to support the school further.</a:t>
            </a:r>
          </a:p>
          <a:p>
            <a:pPr marL="285750" indent="-285750">
              <a:buFont typeface="Wingdings" panose="05000000000000000000" pitchFamily="2" charset="2"/>
              <a:buChar char="Ø"/>
            </a:pPr>
            <a:r>
              <a:rPr lang="en-GB" sz="2400" dirty="0" smtClean="0"/>
              <a:t>Parent Surveys</a:t>
            </a:r>
          </a:p>
          <a:p>
            <a:pPr marL="285750" indent="-285750">
              <a:buFont typeface="Wingdings" panose="05000000000000000000" pitchFamily="2" charset="2"/>
              <a:buChar char="Ø"/>
            </a:pPr>
            <a:r>
              <a:rPr lang="en-GB" sz="2400" dirty="0" smtClean="0"/>
              <a:t>Pupil surveys</a:t>
            </a:r>
          </a:p>
          <a:p>
            <a:pPr marL="285750" indent="-285750">
              <a:buFont typeface="Wingdings" panose="05000000000000000000" pitchFamily="2" charset="2"/>
              <a:buChar char="Ø"/>
            </a:pPr>
            <a:r>
              <a:rPr lang="en-GB" sz="2400" dirty="0" smtClean="0"/>
              <a:t>Staff surveys</a:t>
            </a:r>
          </a:p>
          <a:p>
            <a:pPr marL="285750" indent="-285750">
              <a:buFont typeface="Wingdings" panose="05000000000000000000" pitchFamily="2" charset="2"/>
              <a:buChar char="Ø"/>
            </a:pPr>
            <a:r>
              <a:rPr lang="en-GB" sz="2400" dirty="0" smtClean="0"/>
              <a:t>Suggestion Boxes put in all area of the school monitored and responded to by SLT Wellbeing Lead. </a:t>
            </a:r>
          </a:p>
          <a:p>
            <a:pPr marL="285750" indent="-285750">
              <a:buFont typeface="Wingdings" panose="05000000000000000000" pitchFamily="2" charset="2"/>
              <a:buChar char="Ø"/>
            </a:pPr>
            <a:r>
              <a:rPr lang="en-GB" sz="2400" dirty="0" smtClean="0"/>
              <a:t>Face book page sharing mental health, Wellbeing links, community projects and events.</a:t>
            </a:r>
          </a:p>
          <a:p>
            <a:pPr marL="285750" indent="-285750">
              <a:buFont typeface="Wingdings" panose="05000000000000000000" pitchFamily="2" charset="2"/>
              <a:buChar char="Ø"/>
            </a:pPr>
            <a:r>
              <a:rPr lang="en-GB" sz="2400" dirty="0" smtClean="0"/>
              <a:t>Virtual Coffee morning</a:t>
            </a:r>
            <a:endParaRPr lang="en-GB" sz="2400" dirty="0"/>
          </a:p>
        </p:txBody>
      </p:sp>
    </p:spTree>
    <p:extLst>
      <p:ext uri="{BB962C8B-B14F-4D97-AF65-F5344CB8AC3E}">
        <p14:creationId xmlns:p14="http://schemas.microsoft.com/office/powerpoint/2010/main" val="6143109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398034" y="5737414"/>
            <a:ext cx="1793966" cy="1120586"/>
          </a:xfrm>
          <a:prstGeom prst="rect">
            <a:avLst/>
          </a:prstGeom>
        </p:spPr>
      </p:pic>
      <p:pic>
        <p:nvPicPr>
          <p:cNvPr id="4" name="Picture 3"/>
          <p:cNvPicPr>
            <a:picLocks noChangeAspect="1"/>
          </p:cNvPicPr>
          <p:nvPr/>
        </p:nvPicPr>
        <p:blipFill>
          <a:blip r:embed="rId3"/>
          <a:stretch>
            <a:fillRect/>
          </a:stretch>
        </p:blipFill>
        <p:spPr>
          <a:xfrm>
            <a:off x="2497308" y="-26125"/>
            <a:ext cx="7145131" cy="792549"/>
          </a:xfrm>
          <a:prstGeom prst="rect">
            <a:avLst/>
          </a:prstGeom>
        </p:spPr>
      </p:pic>
      <p:sp>
        <p:nvSpPr>
          <p:cNvPr id="5" name="Rectangle 4"/>
          <p:cNvSpPr/>
          <p:nvPr/>
        </p:nvSpPr>
        <p:spPr>
          <a:xfrm>
            <a:off x="4406308" y="607883"/>
            <a:ext cx="3092000" cy="369332"/>
          </a:xfrm>
          <a:prstGeom prst="rect">
            <a:avLst/>
          </a:prstGeom>
        </p:spPr>
        <p:txBody>
          <a:bodyPr wrap="none">
            <a:spAutoFit/>
          </a:bodyPr>
          <a:lstStyle/>
          <a:p>
            <a:pPr algn="ctr"/>
            <a:r>
              <a:rPr lang="en-GB" b="1" u="sng" dirty="0"/>
              <a:t>How we addressed objective 7</a:t>
            </a:r>
          </a:p>
        </p:txBody>
      </p:sp>
      <p:pic>
        <p:nvPicPr>
          <p:cNvPr id="6" name="Picture 5"/>
          <p:cNvPicPr>
            <a:picLocks noChangeAspect="1"/>
          </p:cNvPicPr>
          <p:nvPr/>
        </p:nvPicPr>
        <p:blipFill>
          <a:blip r:embed="rId4"/>
          <a:stretch>
            <a:fillRect/>
          </a:stretch>
        </p:blipFill>
        <p:spPr>
          <a:xfrm rot="20169293">
            <a:off x="-7890" y="1582679"/>
            <a:ext cx="3734321" cy="419158"/>
          </a:xfrm>
          <a:prstGeom prst="rect">
            <a:avLst/>
          </a:prstGeom>
        </p:spPr>
      </p:pic>
      <p:pic>
        <p:nvPicPr>
          <p:cNvPr id="7" name="Picture 6"/>
          <p:cNvPicPr>
            <a:picLocks noChangeAspect="1"/>
          </p:cNvPicPr>
          <p:nvPr/>
        </p:nvPicPr>
        <p:blipFill>
          <a:blip r:embed="rId5"/>
          <a:stretch>
            <a:fillRect/>
          </a:stretch>
        </p:blipFill>
        <p:spPr>
          <a:xfrm rot="1804538">
            <a:off x="9472622" y="1451044"/>
            <a:ext cx="2400635" cy="409632"/>
          </a:xfrm>
          <a:prstGeom prst="rect">
            <a:avLst/>
          </a:prstGeom>
        </p:spPr>
      </p:pic>
      <p:pic>
        <p:nvPicPr>
          <p:cNvPr id="8" name="Picture 7"/>
          <p:cNvPicPr>
            <a:picLocks noChangeAspect="1"/>
          </p:cNvPicPr>
          <p:nvPr/>
        </p:nvPicPr>
        <p:blipFill>
          <a:blip r:embed="rId6"/>
          <a:stretch>
            <a:fillRect/>
          </a:stretch>
        </p:blipFill>
        <p:spPr>
          <a:xfrm>
            <a:off x="490606" y="5373196"/>
            <a:ext cx="10863928" cy="885277"/>
          </a:xfrm>
          <a:prstGeom prst="rect">
            <a:avLst/>
          </a:prstGeom>
        </p:spPr>
      </p:pic>
      <p:pic>
        <p:nvPicPr>
          <p:cNvPr id="9" name="Picture 8"/>
          <p:cNvPicPr>
            <a:picLocks noChangeAspect="1"/>
          </p:cNvPicPr>
          <p:nvPr/>
        </p:nvPicPr>
        <p:blipFill>
          <a:blip r:embed="rId7"/>
          <a:stretch>
            <a:fillRect/>
          </a:stretch>
        </p:blipFill>
        <p:spPr>
          <a:xfrm>
            <a:off x="1464370" y="2923443"/>
            <a:ext cx="9621593" cy="855842"/>
          </a:xfrm>
          <a:prstGeom prst="rect">
            <a:avLst/>
          </a:prstGeom>
        </p:spPr>
      </p:pic>
      <p:pic>
        <p:nvPicPr>
          <p:cNvPr id="10" name="Picture 9"/>
          <p:cNvPicPr>
            <a:picLocks noChangeAspect="1"/>
          </p:cNvPicPr>
          <p:nvPr/>
        </p:nvPicPr>
        <p:blipFill>
          <a:blip r:embed="rId8"/>
          <a:stretch>
            <a:fillRect/>
          </a:stretch>
        </p:blipFill>
        <p:spPr>
          <a:xfrm>
            <a:off x="490606" y="3907218"/>
            <a:ext cx="11569122" cy="995531"/>
          </a:xfrm>
          <a:prstGeom prst="rect">
            <a:avLst/>
          </a:prstGeom>
        </p:spPr>
      </p:pic>
      <p:pic>
        <p:nvPicPr>
          <p:cNvPr id="11" name="Picture 10"/>
          <p:cNvPicPr>
            <a:picLocks noChangeAspect="1"/>
          </p:cNvPicPr>
          <p:nvPr/>
        </p:nvPicPr>
        <p:blipFill>
          <a:blip r:embed="rId9"/>
          <a:stretch>
            <a:fillRect/>
          </a:stretch>
        </p:blipFill>
        <p:spPr>
          <a:xfrm>
            <a:off x="1859270" y="1959914"/>
            <a:ext cx="8725471" cy="796241"/>
          </a:xfrm>
          <a:prstGeom prst="rect">
            <a:avLst/>
          </a:prstGeom>
        </p:spPr>
      </p:pic>
    </p:spTree>
    <p:extLst>
      <p:ext uri="{BB962C8B-B14F-4D97-AF65-F5344CB8AC3E}">
        <p14:creationId xmlns:p14="http://schemas.microsoft.com/office/powerpoint/2010/main" val="23053871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87676" y="5543550"/>
            <a:ext cx="2104324" cy="1314449"/>
          </a:xfrm>
          <a:prstGeom prst="rect">
            <a:avLst/>
          </a:prstGeom>
        </p:spPr>
      </p:pic>
      <p:sp>
        <p:nvSpPr>
          <p:cNvPr id="6" name="TextBox 5"/>
          <p:cNvSpPr txBox="1"/>
          <p:nvPr/>
        </p:nvSpPr>
        <p:spPr>
          <a:xfrm>
            <a:off x="1157288" y="231049"/>
            <a:ext cx="10344150" cy="461665"/>
          </a:xfrm>
          <a:prstGeom prst="rect">
            <a:avLst/>
          </a:prstGeom>
          <a:noFill/>
        </p:spPr>
        <p:txBody>
          <a:bodyPr wrap="square" rtlCol="0">
            <a:spAutoFit/>
          </a:bodyPr>
          <a:lstStyle/>
          <a:p>
            <a:pPr algn="ctr"/>
            <a:r>
              <a:rPr lang="en-GB" sz="2400" b="1" u="sng" dirty="0" smtClean="0">
                <a:effectLst>
                  <a:outerShdw blurRad="38100" dist="38100" dir="2700000" algn="tl">
                    <a:srgbClr val="000000">
                      <a:alpha val="43137"/>
                    </a:srgbClr>
                  </a:outerShdw>
                </a:effectLst>
              </a:rPr>
              <a:t>Cliftonville Primary and Pre-School Wellbeing</a:t>
            </a:r>
            <a:endParaRPr lang="en-GB" sz="2400" b="1" u="sng" dirty="0">
              <a:effectLst>
                <a:outerShdw blurRad="38100" dist="38100" dir="2700000" algn="tl">
                  <a:srgbClr val="000000">
                    <a:alpha val="43137"/>
                  </a:srgbClr>
                </a:outerShdw>
              </a:effectLst>
            </a:endParaRPr>
          </a:p>
        </p:txBody>
      </p:sp>
      <p:sp>
        <p:nvSpPr>
          <p:cNvPr id="5" name="TextBox 4"/>
          <p:cNvSpPr txBox="1"/>
          <p:nvPr/>
        </p:nvSpPr>
        <p:spPr>
          <a:xfrm>
            <a:off x="2900363" y="1703725"/>
            <a:ext cx="7086600" cy="646331"/>
          </a:xfrm>
          <a:prstGeom prst="rect">
            <a:avLst/>
          </a:prstGeom>
          <a:noFill/>
        </p:spPr>
        <p:txBody>
          <a:bodyPr wrap="square" rtlCol="0">
            <a:spAutoFit/>
          </a:bodyPr>
          <a:lstStyle/>
          <a:p>
            <a:pPr algn="ctr"/>
            <a:r>
              <a:rPr lang="en-GB" sz="3600" b="1" dirty="0" smtClean="0">
                <a:solidFill>
                  <a:srgbClr val="00B050"/>
                </a:solidFill>
                <a:effectLst>
                  <a:outerShdw blurRad="38100" dist="38100" dir="2700000" algn="tl">
                    <a:srgbClr val="000000">
                      <a:alpha val="43137"/>
                    </a:srgbClr>
                  </a:outerShdw>
                </a:effectLst>
              </a:rPr>
              <a:t>Our Partnerships</a:t>
            </a:r>
            <a:endParaRPr lang="en-GB" sz="3600" b="1" dirty="0">
              <a:solidFill>
                <a:srgbClr val="00B050"/>
              </a:solidFill>
              <a:effectLst>
                <a:outerShdw blurRad="38100" dist="38100" dir="2700000" algn="tl">
                  <a:srgbClr val="000000">
                    <a:alpha val="43137"/>
                  </a:srgbClr>
                </a:outerShdw>
              </a:effectLst>
            </a:endParaRPr>
          </a:p>
        </p:txBody>
      </p:sp>
      <p:pic>
        <p:nvPicPr>
          <p:cNvPr id="7" name="Picture 6"/>
          <p:cNvPicPr>
            <a:picLocks noChangeAspect="1"/>
          </p:cNvPicPr>
          <p:nvPr/>
        </p:nvPicPr>
        <p:blipFill>
          <a:blip r:embed="rId3"/>
          <a:stretch>
            <a:fillRect/>
          </a:stretch>
        </p:blipFill>
        <p:spPr>
          <a:xfrm>
            <a:off x="666613" y="2297143"/>
            <a:ext cx="2976700" cy="834051"/>
          </a:xfrm>
          <a:prstGeom prst="rect">
            <a:avLst/>
          </a:prstGeom>
        </p:spPr>
      </p:pic>
      <p:pic>
        <p:nvPicPr>
          <p:cNvPr id="8" name="Picture 7"/>
          <p:cNvPicPr>
            <a:picLocks noChangeAspect="1"/>
          </p:cNvPicPr>
          <p:nvPr/>
        </p:nvPicPr>
        <p:blipFill>
          <a:blip r:embed="rId4"/>
          <a:stretch>
            <a:fillRect/>
          </a:stretch>
        </p:blipFill>
        <p:spPr>
          <a:xfrm>
            <a:off x="561823" y="3576574"/>
            <a:ext cx="4153480" cy="905001"/>
          </a:xfrm>
          <a:prstGeom prst="rect">
            <a:avLst/>
          </a:prstGeom>
        </p:spPr>
      </p:pic>
      <p:pic>
        <p:nvPicPr>
          <p:cNvPr id="9" name="Picture 8"/>
          <p:cNvPicPr>
            <a:picLocks noChangeAspect="1"/>
          </p:cNvPicPr>
          <p:nvPr/>
        </p:nvPicPr>
        <p:blipFill>
          <a:blip r:embed="rId5"/>
          <a:stretch>
            <a:fillRect/>
          </a:stretch>
        </p:blipFill>
        <p:spPr>
          <a:xfrm>
            <a:off x="666613" y="4786207"/>
            <a:ext cx="1946303" cy="1400281"/>
          </a:xfrm>
          <a:prstGeom prst="rect">
            <a:avLst/>
          </a:prstGeom>
        </p:spPr>
      </p:pic>
      <p:pic>
        <p:nvPicPr>
          <p:cNvPr id="10" name="Picture 9"/>
          <p:cNvPicPr>
            <a:picLocks noChangeAspect="1"/>
          </p:cNvPicPr>
          <p:nvPr/>
        </p:nvPicPr>
        <p:blipFill>
          <a:blip r:embed="rId6"/>
          <a:stretch>
            <a:fillRect/>
          </a:stretch>
        </p:blipFill>
        <p:spPr>
          <a:xfrm>
            <a:off x="3066779" y="5076715"/>
            <a:ext cx="2981741" cy="819264"/>
          </a:xfrm>
          <a:prstGeom prst="rect">
            <a:avLst/>
          </a:prstGeom>
        </p:spPr>
      </p:pic>
      <p:pic>
        <p:nvPicPr>
          <p:cNvPr id="11" name="Picture 10"/>
          <p:cNvPicPr>
            <a:picLocks noChangeAspect="1"/>
          </p:cNvPicPr>
          <p:nvPr/>
        </p:nvPicPr>
        <p:blipFill>
          <a:blip r:embed="rId7"/>
          <a:stretch>
            <a:fillRect/>
          </a:stretch>
        </p:blipFill>
        <p:spPr>
          <a:xfrm>
            <a:off x="3992121" y="2390566"/>
            <a:ext cx="2094562" cy="881375"/>
          </a:xfrm>
          <a:prstGeom prst="rect">
            <a:avLst/>
          </a:prstGeom>
        </p:spPr>
      </p:pic>
      <p:pic>
        <p:nvPicPr>
          <p:cNvPr id="12" name="Picture 11"/>
          <p:cNvPicPr>
            <a:picLocks noChangeAspect="1"/>
          </p:cNvPicPr>
          <p:nvPr/>
        </p:nvPicPr>
        <p:blipFill>
          <a:blip r:embed="rId8"/>
          <a:stretch>
            <a:fillRect/>
          </a:stretch>
        </p:blipFill>
        <p:spPr>
          <a:xfrm>
            <a:off x="5081659" y="3652785"/>
            <a:ext cx="2255568" cy="828790"/>
          </a:xfrm>
          <a:prstGeom prst="rect">
            <a:avLst/>
          </a:prstGeom>
        </p:spPr>
      </p:pic>
      <p:pic>
        <p:nvPicPr>
          <p:cNvPr id="13" name="Picture 12"/>
          <p:cNvPicPr>
            <a:picLocks noChangeAspect="1"/>
          </p:cNvPicPr>
          <p:nvPr/>
        </p:nvPicPr>
        <p:blipFill>
          <a:blip r:embed="rId9"/>
          <a:stretch>
            <a:fillRect/>
          </a:stretch>
        </p:blipFill>
        <p:spPr>
          <a:xfrm>
            <a:off x="6605732" y="2435905"/>
            <a:ext cx="1052368" cy="952670"/>
          </a:xfrm>
          <a:prstGeom prst="rect">
            <a:avLst/>
          </a:prstGeom>
        </p:spPr>
      </p:pic>
      <p:pic>
        <p:nvPicPr>
          <p:cNvPr id="14" name="Picture 13"/>
          <p:cNvPicPr>
            <a:picLocks noChangeAspect="1"/>
          </p:cNvPicPr>
          <p:nvPr/>
        </p:nvPicPr>
        <p:blipFill>
          <a:blip r:embed="rId10"/>
          <a:stretch>
            <a:fillRect/>
          </a:stretch>
        </p:blipFill>
        <p:spPr>
          <a:xfrm>
            <a:off x="8177150" y="2435905"/>
            <a:ext cx="1162212" cy="971686"/>
          </a:xfrm>
          <a:prstGeom prst="rect">
            <a:avLst/>
          </a:prstGeom>
        </p:spPr>
      </p:pic>
      <p:pic>
        <p:nvPicPr>
          <p:cNvPr id="15" name="Picture 14"/>
          <p:cNvPicPr>
            <a:picLocks noChangeAspect="1"/>
          </p:cNvPicPr>
          <p:nvPr/>
        </p:nvPicPr>
        <p:blipFill>
          <a:blip r:embed="rId11"/>
          <a:stretch>
            <a:fillRect/>
          </a:stretch>
        </p:blipFill>
        <p:spPr>
          <a:xfrm>
            <a:off x="9715500" y="2507075"/>
            <a:ext cx="2221379" cy="881500"/>
          </a:xfrm>
          <a:prstGeom prst="rect">
            <a:avLst/>
          </a:prstGeom>
        </p:spPr>
      </p:pic>
      <p:pic>
        <p:nvPicPr>
          <p:cNvPr id="16" name="Picture 15"/>
          <p:cNvPicPr>
            <a:picLocks noChangeAspect="1"/>
          </p:cNvPicPr>
          <p:nvPr/>
        </p:nvPicPr>
        <p:blipFill>
          <a:blip r:embed="rId12"/>
          <a:stretch>
            <a:fillRect/>
          </a:stretch>
        </p:blipFill>
        <p:spPr>
          <a:xfrm>
            <a:off x="6474831" y="4976634"/>
            <a:ext cx="2366538" cy="1281291"/>
          </a:xfrm>
          <a:prstGeom prst="rect">
            <a:avLst/>
          </a:prstGeom>
        </p:spPr>
      </p:pic>
      <p:pic>
        <p:nvPicPr>
          <p:cNvPr id="17" name="Picture 16"/>
          <p:cNvPicPr>
            <a:picLocks noChangeAspect="1"/>
          </p:cNvPicPr>
          <p:nvPr/>
        </p:nvPicPr>
        <p:blipFill>
          <a:blip r:embed="rId13"/>
          <a:stretch>
            <a:fillRect/>
          </a:stretch>
        </p:blipFill>
        <p:spPr>
          <a:xfrm>
            <a:off x="7658100" y="3657088"/>
            <a:ext cx="2110130" cy="824487"/>
          </a:xfrm>
          <a:prstGeom prst="rect">
            <a:avLst/>
          </a:prstGeom>
        </p:spPr>
      </p:pic>
      <p:pic>
        <p:nvPicPr>
          <p:cNvPr id="18" name="Picture 17"/>
          <p:cNvPicPr>
            <a:picLocks noChangeAspect="1"/>
          </p:cNvPicPr>
          <p:nvPr/>
        </p:nvPicPr>
        <p:blipFill>
          <a:blip r:embed="rId14"/>
          <a:stretch>
            <a:fillRect/>
          </a:stretch>
        </p:blipFill>
        <p:spPr>
          <a:xfrm>
            <a:off x="10087676" y="3654902"/>
            <a:ext cx="1925548" cy="918725"/>
          </a:xfrm>
          <a:prstGeom prst="rect">
            <a:avLst/>
          </a:prstGeom>
        </p:spPr>
      </p:pic>
      <p:pic>
        <p:nvPicPr>
          <p:cNvPr id="2" name="Picture 1"/>
          <p:cNvPicPr>
            <a:picLocks noChangeAspect="1"/>
          </p:cNvPicPr>
          <p:nvPr/>
        </p:nvPicPr>
        <p:blipFill>
          <a:blip r:embed="rId15"/>
          <a:stretch>
            <a:fillRect/>
          </a:stretch>
        </p:blipFill>
        <p:spPr>
          <a:xfrm>
            <a:off x="9671622" y="898829"/>
            <a:ext cx="2195376" cy="1295753"/>
          </a:xfrm>
          <a:prstGeom prst="rect">
            <a:avLst/>
          </a:prstGeom>
        </p:spPr>
      </p:pic>
      <p:sp>
        <p:nvSpPr>
          <p:cNvPr id="3" name="Rectangle 2"/>
          <p:cNvSpPr/>
          <p:nvPr/>
        </p:nvSpPr>
        <p:spPr>
          <a:xfrm>
            <a:off x="261257" y="1219221"/>
            <a:ext cx="8580112" cy="923330"/>
          </a:xfrm>
          <a:prstGeom prst="rect">
            <a:avLst/>
          </a:prstGeom>
        </p:spPr>
        <p:txBody>
          <a:bodyPr wrap="square">
            <a:spAutoFit/>
          </a:bodyPr>
          <a:lstStyle/>
          <a:p>
            <a:r>
              <a:rPr lang="en-GB" dirty="0"/>
              <a:t>Wellbeing Hub </a:t>
            </a:r>
            <a:r>
              <a:rPr lang="en-GB" dirty="0" smtClean="0"/>
              <a:t>House team </a:t>
            </a:r>
            <a:r>
              <a:rPr lang="en-GB" dirty="0"/>
              <a:t>has developed a wide range of partners over the last two years that has helped us serve our parents and the wider community in a time when it was needed the very most.</a:t>
            </a:r>
          </a:p>
        </p:txBody>
      </p:sp>
      <p:pic>
        <p:nvPicPr>
          <p:cNvPr id="19" name="Picture 18"/>
          <p:cNvPicPr>
            <a:picLocks noChangeAspect="1"/>
          </p:cNvPicPr>
          <p:nvPr/>
        </p:nvPicPr>
        <p:blipFill>
          <a:blip r:embed="rId16"/>
          <a:stretch>
            <a:fillRect/>
          </a:stretch>
        </p:blipFill>
        <p:spPr>
          <a:xfrm>
            <a:off x="3643313" y="595242"/>
            <a:ext cx="4913802" cy="749873"/>
          </a:xfrm>
          <a:prstGeom prst="rect">
            <a:avLst/>
          </a:prstGeom>
        </p:spPr>
      </p:pic>
    </p:spTree>
    <p:extLst>
      <p:ext uri="{BB962C8B-B14F-4D97-AF65-F5344CB8AC3E}">
        <p14:creationId xmlns:p14="http://schemas.microsoft.com/office/powerpoint/2010/main" val="35236542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7288" y="231049"/>
            <a:ext cx="10344150" cy="461665"/>
          </a:xfrm>
          <a:prstGeom prst="rect">
            <a:avLst/>
          </a:prstGeom>
          <a:noFill/>
        </p:spPr>
        <p:txBody>
          <a:bodyPr wrap="square" rtlCol="0">
            <a:spAutoFit/>
          </a:bodyPr>
          <a:lstStyle/>
          <a:p>
            <a:pPr algn="ctr"/>
            <a:r>
              <a:rPr lang="en-GB" sz="2400" b="1" u="sng" dirty="0" smtClean="0">
                <a:effectLst>
                  <a:outerShdw blurRad="38100" dist="38100" dir="2700000" algn="tl">
                    <a:srgbClr val="000000">
                      <a:alpha val="43137"/>
                    </a:srgbClr>
                  </a:outerShdw>
                </a:effectLst>
              </a:rPr>
              <a:t>Cliftonville Primary and Pre-School Wellbeing</a:t>
            </a:r>
            <a:endParaRPr lang="en-GB" sz="2400" b="1" u="sng" dirty="0">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a:stretch>
            <a:fillRect/>
          </a:stretch>
        </p:blipFill>
        <p:spPr>
          <a:xfrm>
            <a:off x="3643313" y="595242"/>
            <a:ext cx="4913802" cy="749873"/>
          </a:xfrm>
          <a:prstGeom prst="rect">
            <a:avLst/>
          </a:prstGeom>
        </p:spPr>
      </p:pic>
      <p:pic>
        <p:nvPicPr>
          <p:cNvPr id="4" name="Picture 3"/>
          <p:cNvPicPr>
            <a:picLocks noChangeAspect="1"/>
          </p:cNvPicPr>
          <p:nvPr/>
        </p:nvPicPr>
        <p:blipFill>
          <a:blip r:embed="rId3"/>
          <a:stretch>
            <a:fillRect/>
          </a:stretch>
        </p:blipFill>
        <p:spPr>
          <a:xfrm rot="20999546">
            <a:off x="246664" y="1686933"/>
            <a:ext cx="5170035" cy="1318752"/>
          </a:xfrm>
          <a:prstGeom prst="rect">
            <a:avLst/>
          </a:prstGeom>
        </p:spPr>
      </p:pic>
      <p:pic>
        <p:nvPicPr>
          <p:cNvPr id="5" name="Picture 4"/>
          <p:cNvPicPr>
            <a:picLocks noChangeAspect="1"/>
          </p:cNvPicPr>
          <p:nvPr/>
        </p:nvPicPr>
        <p:blipFill>
          <a:blip r:embed="rId4"/>
          <a:stretch>
            <a:fillRect/>
          </a:stretch>
        </p:blipFill>
        <p:spPr>
          <a:xfrm rot="21059497">
            <a:off x="779578" y="938639"/>
            <a:ext cx="2255568" cy="828790"/>
          </a:xfrm>
          <a:prstGeom prst="rect">
            <a:avLst/>
          </a:prstGeom>
        </p:spPr>
      </p:pic>
      <p:pic>
        <p:nvPicPr>
          <p:cNvPr id="6" name="Picture 5"/>
          <p:cNvPicPr>
            <a:picLocks noChangeAspect="1"/>
          </p:cNvPicPr>
          <p:nvPr/>
        </p:nvPicPr>
        <p:blipFill>
          <a:blip r:embed="rId5"/>
          <a:stretch>
            <a:fillRect/>
          </a:stretch>
        </p:blipFill>
        <p:spPr>
          <a:xfrm rot="1134732">
            <a:off x="6317969" y="2050659"/>
            <a:ext cx="5565406" cy="1799765"/>
          </a:xfrm>
          <a:prstGeom prst="rect">
            <a:avLst/>
          </a:prstGeom>
        </p:spPr>
      </p:pic>
      <p:pic>
        <p:nvPicPr>
          <p:cNvPr id="7" name="Picture 6"/>
          <p:cNvPicPr>
            <a:picLocks noChangeAspect="1"/>
          </p:cNvPicPr>
          <p:nvPr/>
        </p:nvPicPr>
        <p:blipFill>
          <a:blip r:embed="rId6"/>
          <a:stretch>
            <a:fillRect/>
          </a:stretch>
        </p:blipFill>
        <p:spPr>
          <a:xfrm rot="1012634">
            <a:off x="9114156" y="741277"/>
            <a:ext cx="1839783" cy="1538180"/>
          </a:xfrm>
          <a:prstGeom prst="rect">
            <a:avLst/>
          </a:prstGeom>
        </p:spPr>
      </p:pic>
      <p:pic>
        <p:nvPicPr>
          <p:cNvPr id="8" name="Picture 7"/>
          <p:cNvPicPr>
            <a:picLocks noChangeAspect="1"/>
          </p:cNvPicPr>
          <p:nvPr/>
        </p:nvPicPr>
        <p:blipFill>
          <a:blip r:embed="rId7"/>
          <a:stretch>
            <a:fillRect/>
          </a:stretch>
        </p:blipFill>
        <p:spPr>
          <a:xfrm rot="1132708">
            <a:off x="5694194" y="3779894"/>
            <a:ext cx="6335009" cy="1026148"/>
          </a:xfrm>
          <a:prstGeom prst="rect">
            <a:avLst/>
          </a:prstGeom>
        </p:spPr>
      </p:pic>
      <p:pic>
        <p:nvPicPr>
          <p:cNvPr id="10" name="Picture 9"/>
          <p:cNvPicPr>
            <a:picLocks noChangeAspect="1"/>
          </p:cNvPicPr>
          <p:nvPr/>
        </p:nvPicPr>
        <p:blipFill>
          <a:blip r:embed="rId8"/>
          <a:stretch>
            <a:fillRect/>
          </a:stretch>
        </p:blipFill>
        <p:spPr>
          <a:xfrm>
            <a:off x="361492" y="4354115"/>
            <a:ext cx="7216701" cy="1602547"/>
          </a:xfrm>
          <a:prstGeom prst="rect">
            <a:avLst/>
          </a:prstGeom>
        </p:spPr>
      </p:pic>
      <p:pic>
        <p:nvPicPr>
          <p:cNvPr id="11" name="Picture 10"/>
          <p:cNvPicPr>
            <a:picLocks noChangeAspect="1"/>
          </p:cNvPicPr>
          <p:nvPr/>
        </p:nvPicPr>
        <p:blipFill>
          <a:blip r:embed="rId9"/>
          <a:stretch>
            <a:fillRect/>
          </a:stretch>
        </p:blipFill>
        <p:spPr>
          <a:xfrm>
            <a:off x="1933217" y="3544460"/>
            <a:ext cx="2976700" cy="834051"/>
          </a:xfrm>
          <a:prstGeom prst="rect">
            <a:avLst/>
          </a:prstGeom>
        </p:spPr>
      </p:pic>
      <p:pic>
        <p:nvPicPr>
          <p:cNvPr id="12" name="Picture 11"/>
          <p:cNvPicPr>
            <a:picLocks noChangeAspect="1"/>
          </p:cNvPicPr>
          <p:nvPr/>
        </p:nvPicPr>
        <p:blipFill>
          <a:blip r:embed="rId10"/>
          <a:stretch>
            <a:fillRect/>
          </a:stretch>
        </p:blipFill>
        <p:spPr>
          <a:xfrm>
            <a:off x="209529" y="5902913"/>
            <a:ext cx="7405641" cy="809655"/>
          </a:xfrm>
          <a:prstGeom prst="rect">
            <a:avLst/>
          </a:prstGeom>
        </p:spPr>
      </p:pic>
    </p:spTree>
    <p:extLst>
      <p:ext uri="{BB962C8B-B14F-4D97-AF65-F5344CB8AC3E}">
        <p14:creationId xmlns:p14="http://schemas.microsoft.com/office/powerpoint/2010/main" val="26564508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1334</TotalTime>
  <Words>1222</Words>
  <Application>Microsoft Office PowerPoint</Application>
  <PresentationFormat>Widescreen</PresentationFormat>
  <Paragraphs>93</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Calibri Light</vt:lpstr>
      <vt:lpstr>Comic Sans MS</vt:lpstr>
      <vt:lpstr>Open Sans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Frith</dc:creator>
  <cp:lastModifiedBy>A Frith</cp:lastModifiedBy>
  <cp:revision>46</cp:revision>
  <dcterms:created xsi:type="dcterms:W3CDTF">2021-06-18T11:22:03Z</dcterms:created>
  <dcterms:modified xsi:type="dcterms:W3CDTF">2021-09-07T15:16:43Z</dcterms:modified>
</cp:coreProperties>
</file>